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8" r:id="rId22"/>
    <p:sldId id="289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980" y="-13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FB5A-806F-47F8-8C9A-8061CF528A65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4007-EA0A-4547-892D-1F1911157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3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FB5A-806F-47F8-8C9A-8061CF528A65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4007-EA0A-4547-892D-1F1911157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1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FB5A-806F-47F8-8C9A-8061CF528A65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4007-EA0A-4547-892D-1F1911157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50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sw-KE" noProof="0" smtClean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C88E4-8823-48BF-A0BD-A3517AAA3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sw-K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F10F4-2748-4123-9529-294827C68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FB5A-806F-47F8-8C9A-8061CF528A65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4007-EA0A-4547-892D-1F1911157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6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FB5A-806F-47F8-8C9A-8061CF528A65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4007-EA0A-4547-892D-1F1911157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FB5A-806F-47F8-8C9A-8061CF528A65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4007-EA0A-4547-892D-1F1911157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FB5A-806F-47F8-8C9A-8061CF528A65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4007-EA0A-4547-892D-1F1911157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2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FB5A-806F-47F8-8C9A-8061CF528A65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4007-EA0A-4547-892D-1F1911157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7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FB5A-806F-47F8-8C9A-8061CF528A65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4007-EA0A-4547-892D-1F1911157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7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FB5A-806F-47F8-8C9A-8061CF528A65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4007-EA0A-4547-892D-1F1911157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4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FB5A-806F-47F8-8C9A-8061CF528A65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4007-EA0A-4547-892D-1F1911157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2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6FB5A-806F-47F8-8C9A-8061CF528A65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24007-EA0A-4547-892D-1F1911157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7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berra.edu.au/library/attachments/pdf/referencing-guide.pdf" TargetMode="External"/><Relationship Id="rId2" Type="http://schemas.openxmlformats.org/officeDocument/2006/relationships/hyperlink" Target="http://www.lib.usm.edu/~instruct/guides/apa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journals.apa.org/prevention/volume3/pre0030001a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6000" dirty="0" smtClean="0">
                <a:solidFill>
                  <a:srgbClr val="C00000"/>
                </a:solidFill>
              </a:rPr>
              <a:t>Scientific Papers Writing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Referencing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610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70C0"/>
                </a:solidFill>
              </a:rPr>
              <a:t>Where to learn APA style?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Manual of the American Psychological Association </a:t>
            </a:r>
            <a:r>
              <a:rPr lang="en-US" dirty="0" smtClean="0"/>
              <a:t>(5</a:t>
            </a:r>
            <a:r>
              <a:rPr lang="en-US" baseline="30000" dirty="0" smtClean="0"/>
              <a:t>th</a:t>
            </a:r>
            <a:r>
              <a:rPr lang="en-US" dirty="0" smtClean="0"/>
              <a:t> edition)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internet sites</a:t>
            </a:r>
            <a:r>
              <a:rPr lang="en-US" dirty="0" smtClean="0"/>
              <a:t>, such as </a:t>
            </a:r>
            <a:r>
              <a:rPr lang="en-US" dirty="0" smtClean="0">
                <a:hlinkClick r:id="rId2"/>
              </a:rPr>
              <a:t>http://www.lib.usm.edu/~instruct/guides/apa.html</a:t>
            </a:r>
            <a:r>
              <a:rPr lang="en-US" dirty="0" smtClean="0"/>
              <a:t> and </a:t>
            </a:r>
            <a:r>
              <a:rPr lang="en-US" dirty="0" smtClean="0">
                <a:hlinkClick r:id="rId3"/>
              </a:rPr>
              <a:t>http://www.canberra.edu.au/library/attachments/pdf/referencing-guide.pdf</a:t>
            </a:r>
            <a:r>
              <a:rPr lang="en-US" dirty="0" smtClean="0"/>
              <a:t> (6th Edition)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B050"/>
                </a:solidFill>
              </a:rPr>
              <a:t>Note: Just type APA referencing style in Google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70C0"/>
                </a:solidFill>
              </a:rPr>
              <a:t>list of references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Required if you cite any sources in your paper</a:t>
            </a:r>
          </a:p>
          <a:p>
            <a:r>
              <a:rPr lang="en-US" smtClean="0">
                <a:solidFill>
                  <a:srgbClr val="FF0000"/>
                </a:solidFill>
              </a:rPr>
              <a:t>Every source cited in your paper must appear on the reference list</a:t>
            </a:r>
            <a:r>
              <a:rPr lang="en-US" smtClean="0"/>
              <a:t>, and </a:t>
            </a:r>
            <a:r>
              <a:rPr lang="en-US" smtClean="0">
                <a:solidFill>
                  <a:srgbClr val="FF0000"/>
                </a:solidFill>
              </a:rPr>
              <a:t>every entry in your reference list must be cited in your paper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Single-authored book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Perloff, R. M. (1995). </a:t>
            </a:r>
            <a:r>
              <a:rPr lang="en-US" i="1" smtClean="0">
                <a:solidFill>
                  <a:srgbClr val="FF0000"/>
                </a:solidFill>
              </a:rPr>
              <a:t>The dynamics of persuasion.</a:t>
            </a:r>
            <a:r>
              <a:rPr lang="en-US" smtClean="0">
                <a:solidFill>
                  <a:srgbClr val="FF0000"/>
                </a:solidFill>
              </a:rPr>
              <a:t> Hillsdale, NJ: Erlbaum.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>
                <a:solidFill>
                  <a:srgbClr val="00B050"/>
                </a:solidFill>
              </a:rPr>
              <a:t>*Note: In the 5</a:t>
            </a:r>
            <a:r>
              <a:rPr lang="en-US" baseline="30000" smtClean="0">
                <a:solidFill>
                  <a:srgbClr val="00B050"/>
                </a:solidFill>
              </a:rPr>
              <a:t>th</a:t>
            </a:r>
            <a:r>
              <a:rPr lang="en-US" smtClean="0">
                <a:solidFill>
                  <a:srgbClr val="00B050"/>
                </a:solidFill>
              </a:rPr>
              <a:t> edition of APA, there is NO underlining (everything that was underlined is now in italics).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70C0"/>
                </a:solidFill>
              </a:rPr>
              <a:t>Reissued book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Newcomb, H. (Ed.). (1995). </a:t>
            </a:r>
            <a:r>
              <a:rPr lang="en-US" i="1" smtClean="0">
                <a:solidFill>
                  <a:srgbClr val="FF0000"/>
                </a:solidFill>
              </a:rPr>
              <a:t>Television: The critical view</a:t>
            </a:r>
            <a:r>
              <a:rPr lang="en-US" smtClean="0">
                <a:solidFill>
                  <a:srgbClr val="FF0000"/>
                </a:solidFill>
              </a:rPr>
              <a:t> (5</a:t>
            </a:r>
            <a:r>
              <a:rPr lang="en-US" baseline="30000" smtClean="0">
                <a:solidFill>
                  <a:srgbClr val="FF0000"/>
                </a:solidFill>
              </a:rPr>
              <a:t>th</a:t>
            </a:r>
            <a:r>
              <a:rPr lang="en-US" smtClean="0">
                <a:solidFill>
                  <a:srgbClr val="FF0000"/>
                </a:solidFill>
              </a:rPr>
              <a:t> ed.). New York: Oxford University Press.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*</a:t>
            </a:r>
            <a:r>
              <a:rPr lang="en-US" sz="2800" smtClean="0">
                <a:solidFill>
                  <a:srgbClr val="00B050"/>
                </a:solidFill>
              </a:rPr>
              <a:t>Note: </a:t>
            </a:r>
            <a:r>
              <a:rPr lang="en-US" sz="2800" smtClean="0">
                <a:solidFill>
                  <a:srgbClr val="FF0000"/>
                </a:solidFill>
              </a:rPr>
              <a:t>Capitals in the title of the book are restricted to the first letter of the first word of the title</a:t>
            </a:r>
            <a:r>
              <a:rPr lang="en-US" sz="2800" smtClean="0">
                <a:solidFill>
                  <a:srgbClr val="00B050"/>
                </a:solidFill>
              </a:rPr>
              <a:t>, the first letter of any proper names, and the first letter of the first word after a semicolon, period, or question mark.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70C0"/>
                </a:solidFill>
              </a:rPr>
              <a:t>Dual-authored book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Baran, S. J., &amp; Davis, D. K. (1995). </a:t>
            </a:r>
            <a:r>
              <a:rPr lang="en-US" i="1" smtClean="0">
                <a:solidFill>
                  <a:srgbClr val="FF0000"/>
                </a:solidFill>
              </a:rPr>
              <a:t>Mass communication theory: Foundations, ferment and future.</a:t>
            </a:r>
            <a:r>
              <a:rPr lang="en-US" smtClean="0">
                <a:solidFill>
                  <a:srgbClr val="FF0000"/>
                </a:solidFill>
              </a:rPr>
              <a:t> Belmont, CA: Wadsworth.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*Note: </a:t>
            </a:r>
            <a:r>
              <a:rPr lang="en-US" smtClean="0">
                <a:solidFill>
                  <a:srgbClr val="FF0000"/>
                </a:solidFill>
              </a:rPr>
              <a:t>when listing authors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use</a:t>
            </a:r>
            <a:r>
              <a:rPr lang="en-US" smtClean="0"/>
              <a:t> an ampersand (</a:t>
            </a:r>
            <a:r>
              <a:rPr lang="en-US" smtClean="0">
                <a:solidFill>
                  <a:srgbClr val="FF0000"/>
                </a:solidFill>
              </a:rPr>
              <a:t>&amp;</a:t>
            </a:r>
            <a:r>
              <a:rPr lang="en-US" smtClean="0"/>
              <a:t>) in the reference list, </a:t>
            </a:r>
            <a:r>
              <a:rPr lang="en-US" smtClean="0">
                <a:solidFill>
                  <a:srgbClr val="FF0000"/>
                </a:solidFill>
              </a:rPr>
              <a:t>not “and</a:t>
            </a:r>
            <a:r>
              <a:rPr lang="en-US" smtClean="0"/>
              <a:t>.”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70C0"/>
                </a:solidFill>
              </a:rPr>
              <a:t>Essay or chapter in an edited book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Bryant, J. (1989). Message features and entertainment effects. In J. J. Bradac (Ed.), </a:t>
            </a:r>
            <a:r>
              <a:rPr lang="en-US" i="1" smtClean="0">
                <a:solidFill>
                  <a:srgbClr val="FF0000"/>
                </a:solidFill>
              </a:rPr>
              <a:t>Message effects in communication sceince</a:t>
            </a:r>
            <a:r>
              <a:rPr lang="en-US" smtClean="0">
                <a:solidFill>
                  <a:srgbClr val="FF0000"/>
                </a:solidFill>
              </a:rPr>
              <a:t> (pp. 231-262). Newbury Park, CA: Sage.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*Note: You </a:t>
            </a:r>
            <a:r>
              <a:rPr lang="en-US" smtClean="0">
                <a:solidFill>
                  <a:srgbClr val="FF0000"/>
                </a:solidFill>
              </a:rPr>
              <a:t>must include the page numbers </a:t>
            </a:r>
            <a:r>
              <a:rPr lang="en-US" smtClean="0"/>
              <a:t>if you’re </a:t>
            </a:r>
            <a:r>
              <a:rPr lang="en-US" smtClean="0">
                <a:solidFill>
                  <a:srgbClr val="FF0000"/>
                </a:solidFill>
              </a:rPr>
              <a:t>just referencing one part of a book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70C0"/>
                </a:solidFill>
              </a:rPr>
              <a:t>Single-authored article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Garramone, G. M. (1985). Effects of negative political advertising: The roles of sponsor and rebuttal. </a:t>
            </a:r>
            <a:r>
              <a:rPr lang="en-US" i="1" smtClean="0">
                <a:solidFill>
                  <a:srgbClr val="FF0000"/>
                </a:solidFill>
              </a:rPr>
              <a:t>Journal of Broadcasting &amp; Electronic Media, 29</a:t>
            </a:r>
            <a:r>
              <a:rPr lang="en-US" smtClean="0">
                <a:solidFill>
                  <a:srgbClr val="FF0000"/>
                </a:solidFill>
              </a:rPr>
              <a:t>, 149-159.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*Note: The </a:t>
            </a:r>
            <a:r>
              <a:rPr lang="en-US" smtClean="0">
                <a:solidFill>
                  <a:srgbClr val="FF0000"/>
                </a:solidFill>
              </a:rPr>
              <a:t>first letter of every important word </a:t>
            </a:r>
            <a:r>
              <a:rPr lang="en-US" smtClean="0"/>
              <a:t>in the </a:t>
            </a:r>
            <a:r>
              <a:rPr lang="en-US" smtClean="0">
                <a:solidFill>
                  <a:srgbClr val="FF0000"/>
                </a:solidFill>
              </a:rPr>
              <a:t>title</a:t>
            </a:r>
            <a:r>
              <a:rPr lang="en-US" smtClean="0"/>
              <a:t> of the </a:t>
            </a:r>
            <a:r>
              <a:rPr lang="en-US" smtClean="0">
                <a:solidFill>
                  <a:srgbClr val="FF0000"/>
                </a:solidFill>
              </a:rPr>
              <a:t>journal</a:t>
            </a:r>
            <a:r>
              <a:rPr lang="en-US" smtClean="0"/>
              <a:t> is </a:t>
            </a:r>
            <a:r>
              <a:rPr lang="en-US" smtClean="0">
                <a:solidFill>
                  <a:srgbClr val="FF0000"/>
                </a:solidFill>
              </a:rPr>
              <a:t>capitalized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70C0"/>
                </a:solidFill>
              </a:rPr>
              <a:t>Two or more authors (in article)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Suzuki, S., &amp; Rancer, A. S. (1994). Argumentativeness and verbal aggressiveness: Testing for conceptual and measurement equivalence across cultures. </a:t>
            </a:r>
            <a:r>
              <a:rPr lang="en-US" i="1" smtClean="0">
                <a:solidFill>
                  <a:srgbClr val="FF0000"/>
                </a:solidFill>
              </a:rPr>
              <a:t>Communication Monographs, 61,</a:t>
            </a:r>
            <a:r>
              <a:rPr lang="en-US" smtClean="0">
                <a:solidFill>
                  <a:srgbClr val="FF0000"/>
                </a:solidFill>
              </a:rPr>
              <a:t> 256-279.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*Note: Can you find the volume number and page numbers in this citation?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70C0"/>
                </a:solidFill>
              </a:rPr>
              <a:t>Unpublished convention paper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Thomas, S., &amp; Gitlin, T. (1993, May). </a:t>
            </a:r>
            <a:r>
              <a:rPr lang="en-US" i="1" smtClean="0">
                <a:solidFill>
                  <a:srgbClr val="FF0000"/>
                </a:solidFill>
              </a:rPr>
              <a:t>Who says there’s a dominant ideology and what happens if that concept is falsified? </a:t>
            </a:r>
            <a:r>
              <a:rPr lang="en-US" smtClean="0">
                <a:solidFill>
                  <a:srgbClr val="FF0000"/>
                </a:solidFill>
              </a:rPr>
              <a:t>Paper presented at the annual meeting of the International Communication Association, Washington, DC.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Note: </a:t>
            </a:r>
            <a:r>
              <a:rPr lang="en-US" sz="2800" smtClean="0">
                <a:solidFill>
                  <a:srgbClr val="FF0000"/>
                </a:solidFill>
              </a:rPr>
              <a:t>Conference papers </a:t>
            </a:r>
            <a:r>
              <a:rPr lang="en-US" sz="2800" smtClean="0"/>
              <a:t>are </a:t>
            </a:r>
            <a:r>
              <a:rPr lang="en-US" sz="2800" smtClean="0">
                <a:solidFill>
                  <a:srgbClr val="FF0000"/>
                </a:solidFill>
              </a:rPr>
              <a:t>less</a:t>
            </a:r>
            <a:r>
              <a:rPr lang="en-US" sz="2800" smtClean="0"/>
              <a:t> highly </a:t>
            </a:r>
            <a:r>
              <a:rPr lang="en-US" sz="2800" smtClean="0">
                <a:solidFill>
                  <a:srgbClr val="FF0000"/>
                </a:solidFill>
              </a:rPr>
              <a:t>regarded</a:t>
            </a:r>
            <a:r>
              <a:rPr lang="en-US" sz="2800" smtClean="0"/>
              <a:t> than </a:t>
            </a:r>
            <a:r>
              <a:rPr lang="en-US" sz="2800" smtClean="0">
                <a:solidFill>
                  <a:srgbClr val="FF0000"/>
                </a:solidFill>
              </a:rPr>
              <a:t>published 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Internet articles based on a print source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VandenBos, G., Knapp, S., &amp; Doe, J. (2001). Role of reference elements in the selection of resources by psychology undergraduates. [Electronic version]. </a:t>
            </a:r>
            <a:r>
              <a:rPr lang="en-US" i="1" smtClean="0">
                <a:solidFill>
                  <a:srgbClr val="FF0000"/>
                </a:solidFill>
              </a:rPr>
              <a:t>Journal of Bibliographic Research, 5,</a:t>
            </a:r>
            <a:r>
              <a:rPr lang="en-US" smtClean="0">
                <a:solidFill>
                  <a:srgbClr val="FF0000"/>
                </a:solidFill>
              </a:rPr>
              <a:t> 117-123.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rgbClr val="C00000"/>
                </a:solidFill>
              </a:rPr>
              <a:t>What is referencing?</a:t>
            </a:r>
            <a:br>
              <a:rPr lang="en-US" sz="4000" dirty="0">
                <a:solidFill>
                  <a:srgbClr val="C00000"/>
                </a:solidFill>
              </a:rPr>
            </a:b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Referencing is used to </a:t>
            </a:r>
            <a:r>
              <a:rPr lang="en-US" dirty="0">
                <a:solidFill>
                  <a:srgbClr val="0070C0"/>
                </a:solidFill>
              </a:rPr>
              <a:t>tell the reader where ideas from other sources have been used in an </a:t>
            </a:r>
            <a:r>
              <a:rPr lang="en-US" dirty="0" smtClean="0">
                <a:solidFill>
                  <a:srgbClr val="0070C0"/>
                </a:solidFill>
              </a:rPr>
              <a:t>your work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There </a:t>
            </a:r>
            <a:r>
              <a:rPr lang="en-US" dirty="0"/>
              <a:t>are many reasons why it is important to reference sources correctly: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dirty="0">
                <a:solidFill>
                  <a:srgbClr val="00B050"/>
                </a:solidFill>
              </a:rPr>
              <a:t>It shows the reader that you can find and use sources to create a solid argument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dirty="0">
                <a:solidFill>
                  <a:srgbClr val="00B050"/>
                </a:solidFill>
              </a:rPr>
              <a:t>It properly credits the originators of ideas, theories, and research findings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dirty="0">
                <a:solidFill>
                  <a:srgbClr val="00B050"/>
                </a:solidFill>
              </a:rPr>
              <a:t>It shows the reader how your argument relates to the big </a:t>
            </a:r>
            <a:r>
              <a:rPr lang="en-US" sz="2400" dirty="0" smtClean="0">
                <a:solidFill>
                  <a:srgbClr val="00B050"/>
                </a:solidFill>
              </a:rPr>
              <a:t>picture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solidFill>
                  <a:srgbClr val="0070C0"/>
                </a:solidFill>
              </a:rPr>
              <a:t>Failure to properly acknowled</a:t>
            </a:r>
            <a:r>
              <a:rPr lang="en-US" dirty="0">
                <a:solidFill>
                  <a:srgbClr val="FF0000"/>
                </a:solidFill>
              </a:rPr>
              <a:t>ge </a:t>
            </a:r>
            <a:r>
              <a:rPr lang="en-US" dirty="0"/>
              <a:t>sources is called </a:t>
            </a:r>
            <a:r>
              <a:rPr lang="en-US" dirty="0" smtClean="0">
                <a:solidFill>
                  <a:srgbClr val="0070C0"/>
                </a:solidFill>
              </a:rPr>
              <a:t>plagiarism</a:t>
            </a:r>
            <a:r>
              <a:rPr lang="en-US" dirty="0" smtClean="0"/>
              <a:t>, </a:t>
            </a:r>
            <a:r>
              <a:rPr lang="en-US" dirty="0"/>
              <a:t>and it can carry significant academic penalties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12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Article in an internet-only journal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Frederickson, B. L. (2000, March 7). Cultivating positive emotions to optimize health and well-being. </a:t>
            </a:r>
            <a:r>
              <a:rPr lang="en-US" i="1" smtClean="0">
                <a:solidFill>
                  <a:srgbClr val="FF0000"/>
                </a:solidFill>
              </a:rPr>
              <a:t>Prevention &amp; Treatment, 3</a:t>
            </a:r>
            <a:r>
              <a:rPr lang="en-US" smtClean="0">
                <a:solidFill>
                  <a:srgbClr val="FF0000"/>
                </a:solidFill>
              </a:rPr>
              <a:t>. </a:t>
            </a:r>
            <a:r>
              <a:rPr lang="en-US" smtClean="0">
                <a:solidFill>
                  <a:srgbClr val="00B050"/>
                </a:solidFill>
              </a:rPr>
              <a:t>Retrieved November 20, 2000, from </a:t>
            </a:r>
            <a:r>
              <a:rPr lang="en-US" smtClean="0">
                <a:hlinkClick r:id="rId2"/>
              </a:rPr>
              <a:t>http://journals.apa.org/prevention/volume3/pre0030001a.html</a:t>
            </a:r>
            <a:endParaRPr lang="en-US" smtClean="0"/>
          </a:p>
          <a:p>
            <a:pPr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</a:rPr>
              <a:t>UNIVERSITY PROVIDED STUDY MATERIAL</a:t>
            </a:r>
            <a:endParaRPr lang="sw-KE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Lecture / tutorial notes, etc. – online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Citation</a:t>
            </a:r>
          </a:p>
          <a:p>
            <a:pPr>
              <a:buNone/>
            </a:pPr>
            <a:r>
              <a:rPr lang="en-US" dirty="0" smtClean="0"/>
              <a:t>		In examining the genre of fiction </a:t>
            </a:r>
            <a:r>
              <a:rPr lang="en-US" dirty="0" smtClean="0">
                <a:solidFill>
                  <a:srgbClr val="FF0000"/>
                </a:solidFill>
              </a:rPr>
              <a:t>(St. 	Vincent Welch, 2009)</a:t>
            </a:r>
            <a:r>
              <a:rPr lang="en-US" dirty="0" smtClean="0"/>
              <a:t>…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Reference:</a:t>
            </a:r>
          </a:p>
          <a:p>
            <a:pPr lvl="2">
              <a:buNone/>
            </a:pPr>
            <a:r>
              <a:rPr lang="en-US" dirty="0" smtClean="0">
                <a:solidFill>
                  <a:srgbClr val="FF0000"/>
                </a:solidFill>
              </a:rPr>
              <a:t>St. Vincent Welch, S. (2009). </a:t>
            </a:r>
            <a:r>
              <a:rPr lang="en-US" i="1" dirty="0" smtClean="0">
                <a:solidFill>
                  <a:srgbClr val="FF0000"/>
                </a:solidFill>
              </a:rPr>
              <a:t>Unit 8147 Writing short 	narratives, lecture 1, week 1: What is fiction? 	[Lecture PowerPoint slides].</a:t>
            </a:r>
            <a:r>
              <a:rPr lang="sw-KE" dirty="0" smtClean="0">
                <a:solidFill>
                  <a:srgbClr val="FF0000"/>
                </a:solidFill>
              </a:rPr>
              <a:t>Retrieved from 	http://learnonline.canberra.edu.au/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w-K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Conference or seminar papers in published </a:t>
            </a:r>
            <a:r>
              <a:rPr lang="sw-KE" dirty="0" smtClean="0">
                <a:solidFill>
                  <a:srgbClr val="00B050"/>
                </a:solidFill>
              </a:rPr>
              <a:t>proceedings – online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Citation: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600" dirty="0" smtClean="0">
                <a:solidFill>
                  <a:srgbClr val="FF0000"/>
                </a:solidFill>
              </a:rPr>
              <a:t>Tester (2008) </a:t>
            </a:r>
            <a:r>
              <a:rPr lang="en-US" sz="2600" dirty="0" smtClean="0"/>
              <a:t>points to the value of using geothermal 	sources for </a:t>
            </a:r>
            <a:r>
              <a:rPr lang="sw-KE" sz="2600" dirty="0" smtClean="0"/>
              <a:t>power and energy.</a:t>
            </a: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Reference:</a:t>
            </a:r>
          </a:p>
          <a:p>
            <a:pPr>
              <a:buNone/>
            </a:pPr>
            <a:r>
              <a:rPr lang="en-US" sz="2600" dirty="0" smtClean="0"/>
              <a:t>		</a:t>
            </a:r>
            <a:r>
              <a:rPr lang="en-US" sz="2600" dirty="0" smtClean="0">
                <a:solidFill>
                  <a:srgbClr val="FF0000"/>
                </a:solidFill>
              </a:rPr>
              <a:t>Tester, J. W. (2008). The future of geothermal energy as a 		major global energy supplier. In H. </a:t>
            </a:r>
            <a:r>
              <a:rPr lang="en-US" sz="2600" dirty="0" err="1" smtClean="0">
                <a:solidFill>
                  <a:srgbClr val="FF0000"/>
                </a:solidFill>
              </a:rPr>
              <a:t>Gurgenci</a:t>
            </a:r>
            <a:r>
              <a:rPr lang="en-US" sz="2600" dirty="0" smtClean="0">
                <a:solidFill>
                  <a:srgbClr val="FF0000"/>
                </a:solidFill>
              </a:rPr>
              <a:t> &amp; A. 		R. Budd (Eds.), </a:t>
            </a:r>
            <a:r>
              <a:rPr lang="en-US" sz="2600" i="1" dirty="0" smtClean="0">
                <a:solidFill>
                  <a:srgbClr val="FF0000"/>
                </a:solidFill>
              </a:rPr>
              <a:t>Proceedings of the Sir Mark 			Oliphant International Frontiers of Science and 		Technology Australian Geothermal Energy 			Conference, Canberra, </a:t>
            </a:r>
            <a:r>
              <a:rPr lang="sw-KE" sz="2600" dirty="0" smtClean="0">
                <a:solidFill>
                  <a:srgbClr val="FF0000"/>
                </a:solidFill>
              </a:rPr>
              <a:t>Australia: Geoscience 		Australia. Retrieved from 					http://www.ga.gov.au/mmjjhhhh</a:t>
            </a:r>
            <a:endParaRPr lang="sw-KE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7724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you’re not done yet!!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8077200" cy="4114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4000" smtClean="0">
                <a:solidFill>
                  <a:srgbClr val="FF0000"/>
                </a:solidFill>
              </a:rPr>
              <a:t>Learning how to do your reference </a:t>
            </a:r>
            <a:r>
              <a:rPr lang="en-US" sz="4000" smtClean="0"/>
              <a:t>page </a:t>
            </a:r>
            <a:r>
              <a:rPr lang="en-US" sz="4000" smtClean="0">
                <a:solidFill>
                  <a:srgbClr val="FF0000"/>
                </a:solidFill>
              </a:rPr>
              <a:t>is</a:t>
            </a:r>
            <a:r>
              <a:rPr lang="en-US" sz="4000" smtClean="0"/>
              <a:t> only the </a:t>
            </a:r>
            <a:r>
              <a:rPr lang="en-US" sz="4000" smtClean="0">
                <a:solidFill>
                  <a:srgbClr val="FF0000"/>
                </a:solidFill>
              </a:rPr>
              <a:t>beginning to APA </a:t>
            </a:r>
            <a:r>
              <a:rPr lang="en-US" sz="4000" smtClean="0"/>
              <a:t>style!!</a:t>
            </a:r>
          </a:p>
          <a:p>
            <a:pPr>
              <a:buFont typeface="Wingdings" pitchFamily="2" charset="2"/>
              <a:buChar char="q"/>
            </a:pPr>
            <a:r>
              <a:rPr lang="en-US" sz="4000" smtClean="0"/>
              <a:t>The </a:t>
            </a:r>
            <a:r>
              <a:rPr lang="en-US" sz="4000" smtClean="0">
                <a:solidFill>
                  <a:srgbClr val="FF0000"/>
                </a:solidFill>
              </a:rPr>
              <a:t>next</a:t>
            </a:r>
            <a:r>
              <a:rPr lang="en-US" sz="4000" smtClean="0"/>
              <a:t> tough </a:t>
            </a:r>
            <a:r>
              <a:rPr lang="en-US" sz="4000" smtClean="0">
                <a:solidFill>
                  <a:srgbClr val="FF0000"/>
                </a:solidFill>
              </a:rPr>
              <a:t>job</a:t>
            </a:r>
            <a:r>
              <a:rPr lang="en-US" sz="4000" smtClean="0"/>
              <a:t> is to </a:t>
            </a:r>
            <a:r>
              <a:rPr lang="en-US" sz="4000" smtClean="0">
                <a:solidFill>
                  <a:srgbClr val="FF0000"/>
                </a:solidFill>
              </a:rPr>
              <a:t>cite your references in the text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When do you cite your sources in your paper?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mtClean="0">
                <a:solidFill>
                  <a:srgbClr val="FF0000"/>
                </a:solidFill>
              </a:rPr>
              <a:t>When</a:t>
            </a:r>
            <a:r>
              <a:rPr lang="en-US" smtClean="0"/>
              <a:t> you’re </a:t>
            </a:r>
            <a:r>
              <a:rPr lang="en-US" smtClean="0">
                <a:solidFill>
                  <a:srgbClr val="FF0000"/>
                </a:solidFill>
              </a:rPr>
              <a:t>referring to an idea or concept </a:t>
            </a:r>
            <a:r>
              <a:rPr lang="en-US" smtClean="0"/>
              <a:t>you drew </a:t>
            </a:r>
            <a:r>
              <a:rPr lang="en-US" smtClean="0">
                <a:solidFill>
                  <a:srgbClr val="FF0000"/>
                </a:solidFill>
              </a:rPr>
              <a:t>from something you read</a:t>
            </a:r>
            <a:r>
              <a:rPr lang="en-US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mtClean="0">
                <a:solidFill>
                  <a:srgbClr val="FF0000"/>
                </a:solidFill>
              </a:rPr>
              <a:t>When</a:t>
            </a:r>
            <a:r>
              <a:rPr lang="en-US" smtClean="0"/>
              <a:t> you </a:t>
            </a:r>
            <a:r>
              <a:rPr lang="en-US" smtClean="0">
                <a:solidFill>
                  <a:srgbClr val="FF0000"/>
                </a:solidFill>
              </a:rPr>
              <a:t>quote from something you read </a:t>
            </a:r>
            <a:r>
              <a:rPr lang="en-US" smtClean="0"/>
              <a:t>or </a:t>
            </a:r>
            <a:r>
              <a:rPr lang="en-US" smtClean="0">
                <a:solidFill>
                  <a:srgbClr val="FF0000"/>
                </a:solidFill>
              </a:rPr>
              <a:t>heard</a:t>
            </a:r>
            <a:r>
              <a:rPr lang="en-US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mtClean="0">
                <a:solidFill>
                  <a:srgbClr val="FF0000"/>
                </a:solidFill>
              </a:rPr>
              <a:t>When</a:t>
            </a:r>
            <a:r>
              <a:rPr lang="en-US" smtClean="0"/>
              <a:t> you </a:t>
            </a:r>
            <a:r>
              <a:rPr lang="en-US" smtClean="0">
                <a:solidFill>
                  <a:srgbClr val="FF0000"/>
                </a:solidFill>
              </a:rPr>
              <a:t>want</a:t>
            </a:r>
            <a:r>
              <a:rPr lang="en-US" smtClean="0"/>
              <a:t> to </a:t>
            </a:r>
            <a:r>
              <a:rPr lang="en-US" smtClean="0">
                <a:solidFill>
                  <a:srgbClr val="FF0000"/>
                </a:solidFill>
              </a:rPr>
              <a:t>give the reader </a:t>
            </a:r>
            <a:r>
              <a:rPr lang="en-US" smtClean="0"/>
              <a:t>some </a:t>
            </a:r>
            <a:r>
              <a:rPr lang="en-US" smtClean="0">
                <a:solidFill>
                  <a:srgbClr val="FF0000"/>
                </a:solidFill>
              </a:rPr>
              <a:t>other places to look for additional information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70C0"/>
                </a:solidFill>
              </a:rPr>
              <a:t>Paraphrasing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smtClean="0">
                <a:solidFill>
                  <a:srgbClr val="FF0000"/>
                </a:solidFill>
              </a:rPr>
              <a:t>Scott (1992) </a:t>
            </a:r>
            <a:r>
              <a:rPr lang="en-US" sz="2400" smtClean="0"/>
              <a:t>identified…</a:t>
            </a:r>
          </a:p>
          <a:p>
            <a:pPr>
              <a:buFont typeface="Wingdings" pitchFamily="2" charset="2"/>
              <a:buChar char="q"/>
            </a:pPr>
            <a:endParaRPr lang="en-US" sz="2400" smtClean="0"/>
          </a:p>
          <a:p>
            <a:pPr>
              <a:buFont typeface="Wingdings" pitchFamily="2" charset="2"/>
              <a:buChar char="q"/>
            </a:pPr>
            <a:r>
              <a:rPr lang="en-US" sz="2400" smtClean="0"/>
              <a:t>Several researchers (</a:t>
            </a:r>
            <a:r>
              <a:rPr lang="en-US" sz="2400" smtClean="0">
                <a:solidFill>
                  <a:srgbClr val="FF0000"/>
                </a:solidFill>
              </a:rPr>
              <a:t>Anthony, 1990; Gregory &amp; Jacobs, 1985; Polk et al., 1980</a:t>
            </a:r>
            <a:r>
              <a:rPr lang="en-US" sz="2400" smtClean="0"/>
              <a:t>) reported…</a:t>
            </a:r>
          </a:p>
          <a:p>
            <a:pPr>
              <a:buFont typeface="Wingdings" pitchFamily="2" charset="2"/>
              <a:buChar char="q"/>
            </a:pPr>
            <a:endParaRPr lang="en-US" sz="2400" smtClean="0"/>
          </a:p>
          <a:p>
            <a:pPr>
              <a:buFont typeface="Wingdings" pitchFamily="2" charset="2"/>
              <a:buChar char="q"/>
            </a:pPr>
            <a:r>
              <a:rPr lang="en-US" sz="2400" smtClean="0">
                <a:solidFill>
                  <a:srgbClr val="0070C0"/>
                </a:solidFill>
              </a:rPr>
              <a:t>Or at the end of a sentence paraphrased from another work </a:t>
            </a:r>
            <a:r>
              <a:rPr lang="en-US" sz="2400" smtClean="0">
                <a:solidFill>
                  <a:srgbClr val="FF0000"/>
                </a:solidFill>
              </a:rPr>
              <a:t>(Scott, 1992).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70C0"/>
                </a:solidFill>
              </a:rPr>
              <a:t>Citing while paraphrasing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mtClean="0">
                <a:solidFill>
                  <a:srgbClr val="FF0000"/>
                </a:solidFill>
              </a:rPr>
              <a:t>List the last names of all authors the first time you cite them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unless</a:t>
            </a:r>
            <a:r>
              <a:rPr lang="en-US" smtClean="0"/>
              <a:t> there are </a:t>
            </a:r>
            <a:r>
              <a:rPr lang="en-US" smtClean="0">
                <a:solidFill>
                  <a:srgbClr val="FF0000"/>
                </a:solidFill>
              </a:rPr>
              <a:t>more than 5</a:t>
            </a:r>
            <a:r>
              <a:rPr lang="en-US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mtClean="0">
                <a:solidFill>
                  <a:srgbClr val="FF0000"/>
                </a:solidFill>
              </a:rPr>
              <a:t>If</a:t>
            </a:r>
            <a:r>
              <a:rPr lang="en-US" smtClean="0"/>
              <a:t> there are </a:t>
            </a:r>
            <a:r>
              <a:rPr lang="en-US" smtClean="0">
                <a:solidFill>
                  <a:srgbClr val="FF0000"/>
                </a:solidFill>
              </a:rPr>
              <a:t>more than five</a:t>
            </a:r>
            <a:r>
              <a:rPr lang="en-US" smtClean="0"/>
              <a:t>, </a:t>
            </a:r>
            <a:r>
              <a:rPr lang="en-US" smtClean="0">
                <a:solidFill>
                  <a:srgbClr val="00B050"/>
                </a:solidFill>
              </a:rPr>
              <a:t>or</a:t>
            </a:r>
            <a:r>
              <a:rPr lang="en-US" smtClean="0"/>
              <a:t> you are </a:t>
            </a:r>
            <a:r>
              <a:rPr lang="en-US" smtClean="0">
                <a:solidFill>
                  <a:srgbClr val="FF0000"/>
                </a:solidFill>
              </a:rPr>
              <a:t>citing the paper of 3</a:t>
            </a:r>
            <a:r>
              <a:rPr lang="en-US" smtClean="0"/>
              <a:t> </a:t>
            </a:r>
            <a:r>
              <a:rPr lang="en-US" smtClean="0">
                <a:solidFill>
                  <a:srgbClr val="00B050"/>
                </a:solidFill>
              </a:rPr>
              <a:t>or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more authors for a second </a:t>
            </a:r>
            <a:r>
              <a:rPr lang="en-US" smtClean="0">
                <a:solidFill>
                  <a:srgbClr val="00B050"/>
                </a:solidFill>
              </a:rPr>
              <a:t>or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more time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list last name of first author</a:t>
            </a:r>
            <a:r>
              <a:rPr lang="en-US" smtClean="0"/>
              <a:t>, followed by “</a:t>
            </a:r>
            <a:r>
              <a:rPr lang="en-US" smtClean="0">
                <a:solidFill>
                  <a:srgbClr val="FF0000"/>
                </a:solidFill>
              </a:rPr>
              <a:t>et al.</a:t>
            </a:r>
            <a:r>
              <a:rPr lang="en-US" smtClean="0"/>
              <a:t>,” and the </a:t>
            </a:r>
            <a:r>
              <a:rPr lang="en-US" smtClean="0">
                <a:solidFill>
                  <a:srgbClr val="FF0000"/>
                </a:solidFill>
              </a:rPr>
              <a:t>date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70C0"/>
                </a:solidFill>
              </a:rPr>
              <a:t>Examples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Scott, Williamson, and Schaffer (1990) reported that… 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B050"/>
                </a:solidFill>
              </a:rPr>
              <a:t>  (FIRST TIME)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>
                <a:solidFill>
                  <a:srgbClr val="7030A0"/>
                </a:solidFill>
              </a:rPr>
              <a:t>Scott et al. (1990) reported that 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B050"/>
                </a:solidFill>
              </a:rPr>
              <a:t>(EVERY TIME AFTER)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Scott and Williamson (1990) reported that…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00B050"/>
                </a:solidFill>
              </a:rPr>
              <a:t>(FIRST TIME and EVERY TIME)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7030A0"/>
                </a:solidFill>
              </a:rPr>
              <a:t>6 or more authors, use “et al.,” first time and every time.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70C0"/>
                </a:solidFill>
              </a:rPr>
              <a:t>Citing while quoting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 need to </a:t>
            </a:r>
            <a:r>
              <a:rPr lang="en-US" smtClean="0">
                <a:solidFill>
                  <a:srgbClr val="FF0000"/>
                </a:solidFill>
              </a:rPr>
              <a:t>put</a:t>
            </a:r>
            <a:r>
              <a:rPr lang="en-US" smtClean="0"/>
              <a:t> the </a:t>
            </a:r>
            <a:r>
              <a:rPr lang="en-US" smtClean="0">
                <a:solidFill>
                  <a:srgbClr val="FF0000"/>
                </a:solidFill>
              </a:rPr>
              <a:t>author last name(s) </a:t>
            </a:r>
            <a:r>
              <a:rPr lang="en-US" smtClean="0"/>
              <a:t>and </a:t>
            </a:r>
            <a:r>
              <a:rPr lang="en-US" smtClean="0">
                <a:solidFill>
                  <a:srgbClr val="FF0000"/>
                </a:solidFill>
              </a:rPr>
              <a:t>date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like</a:t>
            </a:r>
            <a:r>
              <a:rPr lang="en-US" smtClean="0"/>
              <a:t> while </a:t>
            </a:r>
            <a:r>
              <a:rPr lang="en-US" smtClean="0">
                <a:solidFill>
                  <a:srgbClr val="FF0000"/>
                </a:solidFill>
              </a:rPr>
              <a:t>paraphrasing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but also </a:t>
            </a:r>
            <a:r>
              <a:rPr lang="en-US" smtClean="0"/>
              <a:t>the </a:t>
            </a:r>
            <a:r>
              <a:rPr lang="en-US" smtClean="0">
                <a:solidFill>
                  <a:srgbClr val="FF0000"/>
                </a:solidFill>
              </a:rPr>
              <a:t>PAGE NUMBERS </a:t>
            </a:r>
            <a:r>
              <a:rPr lang="en-US" smtClean="0"/>
              <a:t>or </a:t>
            </a:r>
            <a:r>
              <a:rPr lang="en-US" smtClean="0">
                <a:solidFill>
                  <a:srgbClr val="FF0000"/>
                </a:solidFill>
              </a:rPr>
              <a:t>PARAGRAPH NUMBERS </a:t>
            </a:r>
            <a:r>
              <a:rPr lang="en-US" smtClean="0"/>
              <a:t>(for online sources).</a:t>
            </a:r>
          </a:p>
          <a:p>
            <a:r>
              <a:rPr lang="en-US" smtClean="0">
                <a:solidFill>
                  <a:srgbClr val="FF0000"/>
                </a:solidFill>
              </a:rPr>
              <a:t>Example: </a:t>
            </a:r>
            <a:r>
              <a:rPr lang="en-US" smtClean="0"/>
              <a:t>“the research findings clearly indicate support for the hypotheses” (Douglass, 1986, p. 55).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70C0"/>
                </a:solidFill>
              </a:rPr>
              <a:t>Warning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Keep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quotations to a minimum </a:t>
            </a:r>
            <a:r>
              <a:rPr lang="en-US" smtClean="0"/>
              <a:t>(less than 3 per paper)</a:t>
            </a:r>
          </a:p>
          <a:p>
            <a:r>
              <a:rPr lang="en-US" smtClean="0">
                <a:solidFill>
                  <a:srgbClr val="FF0000"/>
                </a:solidFill>
              </a:rPr>
              <a:t>Don’t forget the quotation marks </a:t>
            </a:r>
            <a:r>
              <a:rPr lang="en-US" smtClean="0"/>
              <a:t>and </a:t>
            </a:r>
            <a:r>
              <a:rPr lang="en-US" smtClean="0">
                <a:solidFill>
                  <a:srgbClr val="FF0000"/>
                </a:solidFill>
              </a:rPr>
              <a:t>page numbers</a:t>
            </a:r>
            <a:r>
              <a:rPr lang="en-US" smtClean="0"/>
              <a:t> (or paragraph numbers), or you will be guilty of plagiarism!</a:t>
            </a:r>
          </a:p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</a:rPr>
              <a:t>What needs to be referenced?</a:t>
            </a:r>
            <a:br>
              <a:rPr lang="en-US" sz="3600" dirty="0">
                <a:solidFill>
                  <a:srgbClr val="C00000"/>
                </a:solidFill>
              </a:rPr>
            </a:b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Whenever an </a:t>
            </a:r>
            <a:r>
              <a:rPr lang="en-US" dirty="0" smtClean="0"/>
              <a:t>work uses </a:t>
            </a:r>
            <a:r>
              <a:rPr lang="en-US" dirty="0">
                <a:solidFill>
                  <a:srgbClr val="00B050"/>
                </a:solidFill>
              </a:rPr>
              <a:t>words, facts, ideas, theories, or interpretations from other sources,</a:t>
            </a:r>
            <a:r>
              <a:rPr lang="en-US" dirty="0"/>
              <a:t> that </a:t>
            </a:r>
            <a:r>
              <a:rPr lang="en-US" dirty="0">
                <a:solidFill>
                  <a:srgbClr val="00B050"/>
                </a:solidFill>
              </a:rPr>
              <a:t>source must be </a:t>
            </a:r>
            <a:r>
              <a:rPr lang="en-US" dirty="0" smtClean="0">
                <a:solidFill>
                  <a:srgbClr val="00B050"/>
                </a:solidFill>
              </a:rPr>
              <a:t>referenced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Referencing </a:t>
            </a:r>
            <a:r>
              <a:rPr lang="en-US" dirty="0"/>
              <a:t>is needed when: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You have copied words from a book, article, or other source exactly </a:t>
            </a:r>
            <a:r>
              <a:rPr lang="en-US" dirty="0" smtClean="0">
                <a:solidFill>
                  <a:srgbClr val="00B050"/>
                </a:solidFill>
              </a:rPr>
              <a:t>(quotation)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US" dirty="0">
                <a:solidFill>
                  <a:srgbClr val="00B050"/>
                </a:solidFill>
              </a:rPr>
              <a:t>You have used an idea or fact from an outside source, even if you haven't used their exact wording </a:t>
            </a:r>
            <a:r>
              <a:rPr lang="en-US" dirty="0" smtClean="0">
                <a:solidFill>
                  <a:srgbClr val="00B050"/>
                </a:solidFill>
              </a:rPr>
              <a:t>(paraphrasing and summarizing)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83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153400" cy="6553200"/>
          </a:xfrm>
        </p:spPr>
        <p:txBody>
          <a:bodyPr rtlCol="0">
            <a:normAutofit fontScale="90000"/>
          </a:bodyPr>
          <a:lstStyle/>
          <a:p>
            <a:pPr algn="l" defTabSz="457200" fontAlgn="auto">
              <a:lnSpc>
                <a:spcPct val="150000"/>
              </a:lnSpc>
              <a:spcAft>
                <a:spcPts val="0"/>
              </a:spcAft>
              <a:tabLst>
                <a:tab pos="514350" algn="l"/>
              </a:tabLst>
              <a:defRPr/>
            </a:pPr>
            <a:r>
              <a:rPr lang="en-US" sz="1800" dirty="0" smtClean="0"/>
              <a:t> 											                                                                </a:t>
            </a:r>
            <a:r>
              <a:rPr lang="en-US" sz="3600" dirty="0" smtClean="0">
                <a:solidFill>
                  <a:srgbClr val="0070C0"/>
                </a:solidFill>
              </a:rPr>
              <a:t>Sample Reference List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000" dirty="0" err="1" smtClean="0"/>
              <a:t>Calvillo</a:t>
            </a:r>
            <a:r>
              <a:rPr lang="en-US" sz="2000" dirty="0" smtClean="0"/>
              <a:t>, D. (1999). </a:t>
            </a:r>
            <a:r>
              <a:rPr lang="en-US" sz="2000" i="1" dirty="0" smtClean="0"/>
              <a:t>The theoretical development of aggression</a:t>
            </a:r>
            <a:r>
              <a:rPr lang="en-US" sz="2000" dirty="0" smtClean="0"/>
              <a:t>. Retrieved August 21, 	2002 from: http://www.csubak.edu/~1vega/dustin2.html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Flory, R.K. (1969a). Attack behavior as a function of minimum inter-food interval. 	</a:t>
            </a:r>
            <a:r>
              <a:rPr lang="en-US" sz="2000" i="1" dirty="0" smtClean="0"/>
              <a:t>Journal of the Experimental Analysis of Behavior . 12,</a:t>
            </a:r>
            <a:r>
              <a:rPr lang="en-US" sz="2000" dirty="0" smtClean="0"/>
              <a:t> 825-828.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Flory, R.K. (1969b). Attack behavior in a multiple fixed-ratio schedule of 	reinforcement.  </a:t>
            </a:r>
            <a:r>
              <a:rPr lang="en-US" sz="2000" i="1" dirty="0" err="1" smtClean="0"/>
              <a:t>Psychonomic</a:t>
            </a:r>
            <a:r>
              <a:rPr lang="en-US" sz="2000" i="1" dirty="0" smtClean="0"/>
              <a:t> Science, 16,</a:t>
            </a:r>
            <a:r>
              <a:rPr lang="en-US" sz="2000" dirty="0" smtClean="0"/>
              <a:t> 383-386.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Flory, R.K. &amp; </a:t>
            </a:r>
            <a:r>
              <a:rPr lang="en-US" sz="2000" dirty="0" err="1" smtClean="0"/>
              <a:t>Everist</a:t>
            </a:r>
            <a:r>
              <a:rPr lang="en-US" sz="2000" dirty="0" smtClean="0"/>
              <a:t>, H.D. (1977). The effect of a response requirement on schedule-	induced 	aggression.  </a:t>
            </a:r>
            <a:r>
              <a:rPr lang="en-US" sz="2000" i="1" dirty="0" smtClean="0"/>
              <a:t>Bulletin of the </a:t>
            </a:r>
            <a:r>
              <a:rPr lang="en-US" sz="2000" i="1" dirty="0" err="1" smtClean="0"/>
              <a:t>Psychonomic</a:t>
            </a:r>
            <a:r>
              <a:rPr lang="en-US" sz="2000" i="1" dirty="0" smtClean="0"/>
              <a:t> Society 9, </a:t>
            </a:r>
            <a:r>
              <a:rPr lang="en-US" sz="2000" dirty="0" smtClean="0"/>
              <a:t>383-386.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Gentry, W.D. (1968). Fixed-ratio schedule-induced aggression.</a:t>
            </a:r>
            <a:r>
              <a:rPr lang="en-US" sz="2000" i="1" dirty="0" smtClean="0"/>
              <a:t> Journal of the 	Experimental 	Analysis of Behavior  11,</a:t>
            </a:r>
            <a:r>
              <a:rPr lang="en-US" sz="2000" dirty="0" smtClean="0"/>
              <a:t> 813-817.</a:t>
            </a:r>
            <a:br>
              <a:rPr lang="en-US" sz="20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Sample Citation</a:t>
            </a:r>
            <a:endParaRPr lang="sw-KE" dirty="0" smtClean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114300" y="990600"/>
            <a:ext cx="8915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11125" indent="-44450">
              <a:lnSpc>
                <a:spcPct val="145000"/>
              </a:lnSpc>
              <a:buFontTx/>
              <a:buNone/>
              <a:tabLst>
                <a:tab pos="509588" algn="l"/>
              </a:tabLst>
            </a:pPr>
            <a:r>
              <a:rPr lang="en-US" dirty="0"/>
              <a:t>	</a:t>
            </a:r>
            <a:r>
              <a:rPr lang="en-US" sz="2400" dirty="0" smtClean="0"/>
              <a:t>However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Wallace and Singer (1976) </a:t>
            </a:r>
            <a:r>
              <a:rPr lang="en-US" sz="2400" dirty="0"/>
              <a:t>noted that </a:t>
            </a:r>
            <a:r>
              <a:rPr lang="en-US" sz="2400" dirty="0" err="1"/>
              <a:t>facillima</a:t>
            </a:r>
            <a:r>
              <a:rPr lang="en-US" sz="2400" dirty="0"/>
              <a:t> </a:t>
            </a:r>
            <a:r>
              <a:rPr lang="en-US" sz="2400" dirty="0" err="1"/>
              <a:t>saepe</a:t>
            </a:r>
            <a:r>
              <a:rPr lang="en-US" sz="2400" dirty="0"/>
              <a:t> non </a:t>
            </a:r>
            <a:r>
              <a:rPr lang="en-US" sz="2400" dirty="0" err="1"/>
              <a:t>sunt</a:t>
            </a:r>
            <a:r>
              <a:rPr lang="en-US" sz="2400" dirty="0"/>
              <a:t> optima </a:t>
            </a:r>
            <a:r>
              <a:rPr lang="en-US" sz="2400" dirty="0" err="1"/>
              <a:t>accepit</a:t>
            </a:r>
            <a:r>
              <a:rPr lang="en-US" sz="2400" dirty="0"/>
              <a:t> hoc.  Also in similar studies it was observed that blah </a:t>
            </a:r>
            <a:r>
              <a:rPr lang="en-US" sz="2400" dirty="0" err="1"/>
              <a:t>blah</a:t>
            </a:r>
            <a:r>
              <a:rPr lang="en-US" sz="2400" dirty="0"/>
              <a:t> </a:t>
            </a:r>
            <a:r>
              <a:rPr lang="en-US" sz="2400" dirty="0" err="1"/>
              <a:t>blah</a:t>
            </a:r>
            <a:r>
              <a:rPr lang="en-US" sz="2400" dirty="0"/>
              <a:t> </a:t>
            </a:r>
            <a:r>
              <a:rPr lang="en-US" sz="2400" dirty="0" err="1"/>
              <a:t>blah</a:t>
            </a:r>
            <a:r>
              <a:rPr lang="en-US" sz="2400" dirty="0"/>
              <a:t> </a:t>
            </a:r>
            <a:r>
              <a:rPr lang="en-US" sz="2400" dirty="0" err="1"/>
              <a:t>blah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(Flory &amp; </a:t>
            </a:r>
            <a:r>
              <a:rPr lang="en-US" sz="2400" dirty="0" err="1">
                <a:solidFill>
                  <a:srgbClr val="FF0000"/>
                </a:solidFill>
              </a:rPr>
              <a:t>Everist</a:t>
            </a:r>
            <a:r>
              <a:rPr lang="en-US" sz="2400" dirty="0">
                <a:solidFill>
                  <a:srgbClr val="FF0000"/>
                </a:solidFill>
              </a:rPr>
              <a:t>, 1977; Gentry, 1968; Killeen, 1979).  </a:t>
            </a:r>
            <a:r>
              <a:rPr lang="en-US" sz="2400" dirty="0"/>
              <a:t>Similarly, </a:t>
            </a:r>
            <a:r>
              <a:rPr lang="en-US" sz="2400" dirty="0">
                <a:solidFill>
                  <a:srgbClr val="FF0000"/>
                </a:solidFill>
              </a:rPr>
              <a:t>Flory (1969a) </a:t>
            </a:r>
            <a:r>
              <a:rPr lang="en-US" sz="2400" dirty="0"/>
              <a:t>pointed out the problem of </a:t>
            </a:r>
            <a:r>
              <a:rPr lang="en-US" sz="2400" dirty="0">
                <a:solidFill>
                  <a:srgbClr val="FF0000"/>
                </a:solidFill>
              </a:rPr>
              <a:t>“</a:t>
            </a:r>
            <a:r>
              <a:rPr lang="en-US" sz="2400" dirty="0" err="1">
                <a:solidFill>
                  <a:srgbClr val="FF0000"/>
                </a:solidFill>
              </a:rPr>
              <a:t>plures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viri</a:t>
            </a:r>
            <a:r>
              <a:rPr lang="en-US" sz="2400" dirty="0">
                <a:solidFill>
                  <a:srgbClr val="FF0000"/>
                </a:solidFill>
              </a:rPr>
              <a:t> quam </a:t>
            </a:r>
            <a:r>
              <a:rPr lang="en-US" sz="2400" dirty="0" err="1">
                <a:solidFill>
                  <a:srgbClr val="FF0000"/>
                </a:solidFill>
              </a:rPr>
              <a:t>appellabant</a:t>
            </a:r>
            <a:r>
              <a:rPr lang="en-US" sz="2400" dirty="0">
                <a:solidFill>
                  <a:srgbClr val="FF0000"/>
                </a:solidFill>
              </a:rPr>
              <a:t>”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(p.384).  </a:t>
            </a:r>
            <a:r>
              <a:rPr lang="en-US" sz="2400" dirty="0"/>
              <a:t>Consistent with this view </a:t>
            </a:r>
            <a:r>
              <a:rPr lang="en-US" sz="2400" dirty="0" err="1">
                <a:solidFill>
                  <a:srgbClr val="FF0000"/>
                </a:solidFill>
              </a:rPr>
              <a:t>Schaal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Shahan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Kovera</a:t>
            </a:r>
            <a:r>
              <a:rPr lang="en-US" sz="2400" dirty="0">
                <a:solidFill>
                  <a:srgbClr val="FF0000"/>
                </a:solidFill>
              </a:rPr>
              <a:t> and Reilly (1998) </a:t>
            </a:r>
            <a:r>
              <a:rPr lang="en-US" sz="2400" dirty="0"/>
              <a:t>note that babble </a:t>
            </a:r>
            <a:r>
              <a:rPr lang="en-US" sz="2400" dirty="0" err="1"/>
              <a:t>babble</a:t>
            </a:r>
            <a:r>
              <a:rPr lang="en-US" sz="2400" dirty="0"/>
              <a:t> </a:t>
            </a:r>
            <a:r>
              <a:rPr lang="en-US" sz="2400" dirty="0" err="1"/>
              <a:t>babble</a:t>
            </a:r>
            <a:r>
              <a:rPr lang="en-US" sz="2400" dirty="0"/>
              <a:t> </a:t>
            </a:r>
            <a:r>
              <a:rPr lang="en-US" sz="2400" dirty="0" err="1"/>
              <a:t>pessimi</a:t>
            </a:r>
            <a:r>
              <a:rPr lang="en-US" sz="2400" dirty="0"/>
              <a:t> </a:t>
            </a:r>
            <a:r>
              <a:rPr lang="en-US" sz="2400" dirty="0" err="1"/>
              <a:t>copiis</a:t>
            </a:r>
            <a:r>
              <a:rPr lang="en-US" sz="2400" dirty="0"/>
              <a:t> </a:t>
            </a:r>
            <a:r>
              <a:rPr lang="en-US" sz="2400" dirty="0" err="1"/>
              <a:t>maius</a:t>
            </a:r>
            <a:r>
              <a:rPr lang="en-US" sz="2400" dirty="0"/>
              <a:t> </a:t>
            </a:r>
            <a:r>
              <a:rPr lang="en-US" sz="2400" dirty="0" err="1"/>
              <a:t>deum</a:t>
            </a:r>
            <a:r>
              <a:rPr lang="en-US" sz="2400" dirty="0"/>
              <a:t> . For the present study I will look at the phenomenon mentioned first by </a:t>
            </a:r>
            <a:r>
              <a:rPr lang="en-US" sz="2400" dirty="0">
                <a:solidFill>
                  <a:srgbClr val="FF0000"/>
                </a:solidFill>
              </a:rPr>
              <a:t>Flory (1969b).</a:t>
            </a:r>
            <a:r>
              <a:rPr lang="en-US" sz="2400" dirty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057401"/>
            <a:ext cx="5334000" cy="17525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>
                <a:solidFill>
                  <a:srgbClr val="0070C0"/>
                </a:solidFill>
                <a:latin typeface="Comic Sans MS" pitchFamily="66" charset="0"/>
              </a:rPr>
              <a:t>Questions</a:t>
            </a:r>
            <a:endParaRPr lang="sw-KE" sz="66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n-GB" sz="4000" dirty="0" smtClean="0">
                <a:solidFill>
                  <a:srgbClr val="C00000"/>
                </a:solidFill>
              </a:rPr>
              <a:t>Citation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2007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/>
              <a:t>A </a:t>
            </a:r>
            <a:r>
              <a:rPr lang="en-US" dirty="0">
                <a:solidFill>
                  <a:srgbClr val="00B050"/>
                </a:solidFill>
              </a:rPr>
              <a:t>quotation from or reference to a book, paper, or author, esp. in a scholarly work</a:t>
            </a:r>
            <a:r>
              <a:rPr lang="en-US" dirty="0" smtClean="0"/>
              <a:t>.</a:t>
            </a:r>
            <a:endParaRPr lang="en-US" dirty="0"/>
          </a:p>
          <a:p>
            <a:pPr algn="just">
              <a:buFont typeface="Wingdings" pitchFamily="2" charset="2"/>
              <a:buChar char="q"/>
            </a:pPr>
            <a:r>
              <a:rPr lang="en-US" dirty="0"/>
              <a:t>By </a:t>
            </a:r>
            <a:r>
              <a:rPr lang="en-US" dirty="0">
                <a:solidFill>
                  <a:srgbClr val="00B050"/>
                </a:solidFill>
              </a:rPr>
              <a:t>citing</a:t>
            </a:r>
            <a:r>
              <a:rPr lang="en-US" dirty="0"/>
              <a:t> the work of a particular scholar you </a:t>
            </a:r>
            <a:r>
              <a:rPr lang="en-US" dirty="0">
                <a:solidFill>
                  <a:srgbClr val="00B050"/>
                </a:solidFill>
              </a:rPr>
              <a:t>acknowledge and respect the intellectual property rights of that </a:t>
            </a:r>
            <a:r>
              <a:rPr lang="en-US" dirty="0" smtClean="0">
                <a:solidFill>
                  <a:srgbClr val="00B050"/>
                </a:solidFill>
              </a:rPr>
              <a:t>researcher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endParaRPr lang="en-GB" dirty="0"/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In </a:t>
            </a:r>
            <a:r>
              <a:rPr lang="en-US" dirty="0"/>
              <a:t>this example, </a:t>
            </a:r>
            <a:r>
              <a:rPr lang="en-US" dirty="0">
                <a:solidFill>
                  <a:srgbClr val="00B050"/>
                </a:solidFill>
              </a:rPr>
              <a:t>“(Lazar, 2006)” </a:t>
            </a:r>
            <a:r>
              <a:rPr lang="en-US" dirty="0"/>
              <a:t>tells the reader that </a:t>
            </a:r>
            <a:r>
              <a:rPr lang="en-US" dirty="0">
                <a:solidFill>
                  <a:srgbClr val="00B050"/>
                </a:solidFill>
              </a:rPr>
              <a:t>this information has come from a source written by Lazar, which was published in 2006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321784"/>
            <a:ext cx="6324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i="1" dirty="0" smtClean="0">
                <a:solidFill>
                  <a:srgbClr val="FF0000"/>
                </a:solidFill>
              </a:rPr>
              <a:t>Example: 	When testing the usability of a website, it 		Is 	necessary to gather 			demographic information about 	the 		users </a:t>
            </a:r>
            <a:r>
              <a:rPr lang="en-US" sz="2000" i="1" dirty="0" smtClean="0">
                <a:solidFill>
                  <a:srgbClr val="00B050"/>
                </a:solidFill>
              </a:rPr>
              <a:t>(Lazar, 2006).</a:t>
            </a:r>
          </a:p>
          <a:p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43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en-GB" sz="4000" dirty="0" smtClean="0">
                <a:solidFill>
                  <a:srgbClr val="C00000"/>
                </a:solidFill>
              </a:rPr>
              <a:t>Referencing Styles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400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/>
              <a:t>these </a:t>
            </a:r>
            <a:r>
              <a:rPr lang="en-US" dirty="0"/>
              <a:t>are </a:t>
            </a:r>
            <a:r>
              <a:rPr lang="en-US" dirty="0">
                <a:solidFill>
                  <a:srgbClr val="00B050"/>
                </a:solidFill>
              </a:rPr>
              <a:t>rules and standards to follow when formatting citations and </a:t>
            </a:r>
            <a:r>
              <a:rPr lang="en-US" dirty="0" smtClean="0">
                <a:solidFill>
                  <a:srgbClr val="00B050"/>
                </a:solidFill>
              </a:rPr>
              <a:t>references</a:t>
            </a: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solidFill>
                  <a:srgbClr val="7030A0"/>
                </a:solidFill>
              </a:rPr>
              <a:t>Many </a:t>
            </a:r>
            <a:r>
              <a:rPr lang="en-US" dirty="0">
                <a:solidFill>
                  <a:srgbClr val="7030A0"/>
                </a:solidFill>
              </a:rPr>
              <a:t>students find referencing quite intimidating at first. </a:t>
            </a:r>
            <a:endParaRPr lang="en-US" dirty="0" smtClean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GB" dirty="0" smtClean="0"/>
              <a:t>Famous referencing styles include:</a:t>
            </a:r>
          </a:p>
          <a:p>
            <a:pPr lvl="3" algn="just">
              <a:buFont typeface="Wingdings" pitchFamily="2" charset="2"/>
              <a:buChar char="Ø"/>
            </a:pPr>
            <a:r>
              <a:rPr lang="en-US" dirty="0">
                <a:solidFill>
                  <a:srgbClr val="00B050"/>
                </a:solidFill>
              </a:rPr>
              <a:t>APA (American Psychological Association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pPr lvl="3" algn="just">
              <a:buFont typeface="Wingdings" pitchFamily="2" charset="2"/>
              <a:buChar char="Ø"/>
            </a:pPr>
            <a:r>
              <a:rPr lang="en-US" dirty="0">
                <a:solidFill>
                  <a:srgbClr val="00B050"/>
                </a:solidFill>
              </a:rPr>
              <a:t>Chicago Manual of </a:t>
            </a:r>
            <a:r>
              <a:rPr lang="en-US" dirty="0" smtClean="0">
                <a:solidFill>
                  <a:srgbClr val="00B050"/>
                </a:solidFill>
              </a:rPr>
              <a:t>Style</a:t>
            </a:r>
          </a:p>
          <a:p>
            <a:pPr lvl="3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Harvard</a:t>
            </a:r>
          </a:p>
          <a:p>
            <a:pPr lvl="3" algn="just">
              <a:buFont typeface="Wingdings" pitchFamily="2" charset="2"/>
              <a:buChar char="Ø"/>
            </a:pPr>
            <a:r>
              <a:rPr lang="en-US" dirty="0">
                <a:solidFill>
                  <a:srgbClr val="00B050"/>
                </a:solidFill>
              </a:rPr>
              <a:t>IEEE (Institute of Electrical and Electronics Engineers)</a:t>
            </a:r>
            <a:endParaRPr lang="en-US" dirty="0" smtClean="0">
              <a:solidFill>
                <a:srgbClr val="00B05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GB" dirty="0" smtClean="0"/>
              <a:t>We will get Overview of the </a:t>
            </a:r>
            <a:r>
              <a:rPr lang="en-GB" dirty="0" smtClean="0">
                <a:solidFill>
                  <a:srgbClr val="00B050"/>
                </a:solidFill>
              </a:rPr>
              <a:t>APA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B050"/>
                </a:solidFill>
              </a:rPr>
              <a:t>style</a:t>
            </a:r>
            <a:r>
              <a:rPr lang="en-GB" dirty="0" smtClean="0"/>
              <a:t>, on your own time read on </a:t>
            </a:r>
            <a:r>
              <a:rPr lang="en-GB" dirty="0" smtClean="0">
                <a:solidFill>
                  <a:srgbClr val="00B050"/>
                </a:solidFill>
              </a:rPr>
              <a:t>Harvard style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09750" y="3678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2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>
                <a:solidFill>
                  <a:srgbClr val="C00000"/>
                </a:solidFill>
              </a:rPr>
              <a:t>Referencing Styles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References and citation differs depending on the cited material, whether a:</a:t>
            </a:r>
          </a:p>
          <a:p>
            <a:pPr lvl="3"/>
            <a:r>
              <a:rPr lang="en-GB" sz="2400" dirty="0" smtClean="0">
                <a:solidFill>
                  <a:srgbClr val="00B050"/>
                </a:solidFill>
              </a:rPr>
              <a:t>Book</a:t>
            </a:r>
          </a:p>
          <a:p>
            <a:pPr lvl="3"/>
            <a:r>
              <a:rPr lang="en-GB" sz="2400" dirty="0" smtClean="0">
                <a:solidFill>
                  <a:srgbClr val="00B050"/>
                </a:solidFill>
              </a:rPr>
              <a:t>journal article</a:t>
            </a:r>
          </a:p>
          <a:p>
            <a:pPr lvl="3"/>
            <a:r>
              <a:rPr lang="en-GB" sz="2400" dirty="0" smtClean="0">
                <a:solidFill>
                  <a:srgbClr val="00B050"/>
                </a:solidFill>
              </a:rPr>
              <a:t>Web page</a:t>
            </a:r>
          </a:p>
          <a:p>
            <a:pPr lvl="3"/>
            <a:r>
              <a:rPr lang="en-GB" sz="2400" dirty="0" smtClean="0">
                <a:solidFill>
                  <a:srgbClr val="00B050"/>
                </a:solidFill>
              </a:rPr>
              <a:t>Thesis</a:t>
            </a:r>
          </a:p>
          <a:p>
            <a:pPr lvl="3"/>
            <a:r>
              <a:rPr lang="en-GB" sz="2400" dirty="0" smtClean="0">
                <a:solidFill>
                  <a:srgbClr val="00B050"/>
                </a:solidFill>
              </a:rPr>
              <a:t>reports</a:t>
            </a:r>
          </a:p>
          <a:p>
            <a:pPr lvl="3"/>
            <a:r>
              <a:rPr lang="en-GB" sz="2400" dirty="0" smtClean="0">
                <a:solidFill>
                  <a:srgbClr val="00B050"/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75842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002060"/>
                </a:solidFill>
              </a:rPr>
              <a:t/>
            </a:r>
            <a:br>
              <a:rPr lang="en-US" sz="6600" dirty="0" smtClean="0">
                <a:solidFill>
                  <a:srgbClr val="002060"/>
                </a:solidFill>
              </a:rPr>
            </a:br>
            <a:r>
              <a:rPr lang="en-US" sz="6600" dirty="0" smtClean="0">
                <a:solidFill>
                  <a:srgbClr val="002060"/>
                </a:solidFill>
              </a:rPr>
              <a:t/>
            </a:r>
            <a:br>
              <a:rPr lang="en-US" sz="6600" dirty="0" smtClean="0">
                <a:solidFill>
                  <a:srgbClr val="002060"/>
                </a:solidFill>
              </a:rPr>
            </a:br>
            <a:r>
              <a:rPr lang="en-US" sz="6600" dirty="0" smtClean="0">
                <a:solidFill>
                  <a:srgbClr val="002060"/>
                </a:solidFill>
              </a:rPr>
              <a:t>APA Style (5</a:t>
            </a:r>
            <a:r>
              <a:rPr lang="en-US" sz="6600" baseline="30000" dirty="0" smtClean="0">
                <a:solidFill>
                  <a:srgbClr val="002060"/>
                </a:solidFill>
              </a:rPr>
              <a:t>th</a:t>
            </a:r>
            <a:r>
              <a:rPr lang="en-US" sz="6600" dirty="0" smtClean="0">
                <a:solidFill>
                  <a:srgbClr val="002060"/>
                </a:solidFill>
              </a:rPr>
              <a:t> 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0070C0"/>
                </a:solidFill>
              </a:rPr>
              <a:t>Why do you have to do this?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learning to write include mastering an accepted writing style.</a:t>
            </a:r>
          </a:p>
          <a:p>
            <a:r>
              <a:rPr lang="en-US" smtClean="0"/>
              <a:t>Because </a:t>
            </a:r>
            <a:r>
              <a:rPr lang="en-US" smtClean="0">
                <a:solidFill>
                  <a:srgbClr val="FF0000"/>
                </a:solidFill>
              </a:rPr>
              <a:t>APA style </a:t>
            </a:r>
            <a:r>
              <a:rPr lang="en-US" smtClean="0"/>
              <a:t>is the </a:t>
            </a:r>
            <a:r>
              <a:rPr lang="en-US" smtClean="0">
                <a:solidFill>
                  <a:srgbClr val="FF0000"/>
                </a:solidFill>
              </a:rPr>
              <a:t>most common writing style.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What’s Included in APA Style?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mtClean="0"/>
              <a:t>everything relater to your work, including:	</a:t>
            </a:r>
          </a:p>
          <a:p>
            <a:pPr>
              <a:buFontTx/>
              <a:buNone/>
            </a:pPr>
            <a:r>
              <a:rPr lang="en-US" smtClean="0"/>
              <a:t>	-</a:t>
            </a:r>
            <a:r>
              <a:rPr lang="en-US" smtClean="0">
                <a:solidFill>
                  <a:srgbClr val="FF0000"/>
                </a:solidFill>
              </a:rPr>
              <a:t>	How pages are set up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	-	How to cite sources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	-	references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	-	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1331</Words>
  <Application>Microsoft Office PowerPoint</Application>
  <PresentationFormat>On-screen Show (4:3)</PresentationFormat>
  <Paragraphs>138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Scientific Papers Writing</vt:lpstr>
      <vt:lpstr>What is referencing? </vt:lpstr>
      <vt:lpstr>What needs to be referenced? </vt:lpstr>
      <vt:lpstr>Citation</vt:lpstr>
      <vt:lpstr>Referencing Styles</vt:lpstr>
      <vt:lpstr>Referencing Styles</vt:lpstr>
      <vt:lpstr>  APA Style (5th Ed)</vt:lpstr>
      <vt:lpstr>Why do you have to do this?</vt:lpstr>
      <vt:lpstr>What’s Included in APA Style?</vt:lpstr>
      <vt:lpstr>Where to learn APA style?</vt:lpstr>
      <vt:lpstr>list of references</vt:lpstr>
      <vt:lpstr>Single-authored book</vt:lpstr>
      <vt:lpstr>Reissued book</vt:lpstr>
      <vt:lpstr>Dual-authored book</vt:lpstr>
      <vt:lpstr>Essay or chapter in an edited book</vt:lpstr>
      <vt:lpstr>Single-authored article</vt:lpstr>
      <vt:lpstr>Two or more authors (in article)</vt:lpstr>
      <vt:lpstr>Unpublished convention paper</vt:lpstr>
      <vt:lpstr>Internet articles based on a print source</vt:lpstr>
      <vt:lpstr>Article in an internet-only journal</vt:lpstr>
      <vt:lpstr>UNIVERSITY PROVIDED STUDY MATERIAL</vt:lpstr>
      <vt:lpstr>PowerPoint Presentation</vt:lpstr>
      <vt:lpstr>you’re not done yet!!</vt:lpstr>
      <vt:lpstr>When do you cite your sources in your paper?</vt:lpstr>
      <vt:lpstr>Paraphrasing</vt:lpstr>
      <vt:lpstr>Citing while paraphrasing</vt:lpstr>
      <vt:lpstr>Examples</vt:lpstr>
      <vt:lpstr>Citing while quoting</vt:lpstr>
      <vt:lpstr>Warning</vt:lpstr>
      <vt:lpstr>                                                                            Sample Reference List Calvillo, D. (1999). The theoretical development of aggression. Retrieved August 21,  2002 from: http://www.csubak.edu/~1vega/dustin2.html  Flory, R.K. (1969a). Attack behavior as a function of minimum inter-food interval.  Journal of the Experimental Analysis of Behavior . 12, 825-828.  Flory, R.K. (1969b). Attack behavior in a multiple fixed-ratio schedule of  reinforcement.  Psychonomic Science, 16, 383-386.  Flory, R.K. &amp; Everist, H.D. (1977). The effect of a response requirement on schedule- induced  aggression.  Bulletin of the Psychonomic Society 9, 383-386.  Gentry, W.D. (1968). Fixed-ratio schedule-induced aggression. Journal of the  Experimental  Analysis of Behavior  11, 813-817.  </vt:lpstr>
      <vt:lpstr>Sample Citation</vt:lpstr>
      <vt:lpstr>PowerPoint Presentation</vt:lpstr>
    </vt:vector>
  </TitlesOfParts>
  <Company>Universiteit van Amsterdam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Papers Writing</dc:title>
  <dc:creator>Korojelo, Sijali</dc:creator>
  <cp:lastModifiedBy>Korojelo, Sijali</cp:lastModifiedBy>
  <cp:revision>20</cp:revision>
  <dcterms:created xsi:type="dcterms:W3CDTF">2012-06-06T15:45:46Z</dcterms:created>
  <dcterms:modified xsi:type="dcterms:W3CDTF">2012-06-08T15:52:58Z</dcterms:modified>
</cp:coreProperties>
</file>