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6" r:id="rId2"/>
    <p:sldId id="275" r:id="rId3"/>
    <p:sldId id="276" r:id="rId4"/>
    <p:sldId id="283" r:id="rId5"/>
    <p:sldId id="278" r:id="rId6"/>
    <p:sldId id="284" r:id="rId7"/>
    <p:sldId id="279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8" r:id="rId16"/>
    <p:sldId id="299" r:id="rId17"/>
    <p:sldId id="292" r:id="rId18"/>
    <p:sldId id="293" r:id="rId19"/>
    <p:sldId id="294" r:id="rId20"/>
    <p:sldId id="295" r:id="rId21"/>
    <p:sldId id="296" r:id="rId22"/>
    <p:sldId id="297" r:id="rId23"/>
    <p:sldId id="26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AnalyseProject Course (2012)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5F96E-5B15-4FDB-8919-678EDA4AFF4A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4F0F7-7522-4CE3-AAB8-2C1BBC054E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9153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AnalyseProject Course (2012)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59607-B442-4F0B-9C86-D67FE7A53A92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863F9-8BD5-477F-80DD-7391F44F8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7431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63F9-8BD5-477F-80DD-7391F44F817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Sijali Petro Korojelo- Course Assistant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AnalyseProject Course (2012)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DA17-3E8E-4F6E-8BA2-7AD5C084B456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by: Sijali Petro Korojelo- Course Assistant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2BC2-DE1B-4856-B22C-3AFB382BA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7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C989-4E76-4797-9FAE-A1DB2AB328E3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by: Sijali Petro Korojelo- Course Assistant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2BC2-DE1B-4856-B22C-3AFB382BA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230-630D-4F94-8728-433B6D04CB30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by: Sijali Petro Korojelo- Course Assistant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2BC2-DE1B-4856-B22C-3AFB382BA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0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23ED-3DB9-4834-9B78-154657491CCB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by: Sijali Petro Korojelo- Course Assistant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2BC2-DE1B-4856-B22C-3AFB382BA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5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2FDB-E124-4F7B-ABB8-E53B83483440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by: Sijali Petro Korojelo- Course Assistant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2BC2-DE1B-4856-B22C-3AFB382BA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9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BDD2-793D-439B-A25D-8FCF254F980F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by: Sijali Petro Korojelo- Course Assistant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2BC2-DE1B-4856-B22C-3AFB382BA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2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2BFC-2E1B-4C89-979B-B3EEB0C191C6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by: Sijali Petro Korojelo- Course Assistant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2BC2-DE1B-4856-B22C-3AFB382BA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6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4407-C202-4F5C-86EE-B9F93C26E187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by: Sijali Petro Korojelo- Course Assistant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2BC2-DE1B-4856-B22C-3AFB382BA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6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FEC1-A27E-4190-9F62-695B1AB63CE3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by: Sijali Petro Korojelo- Course Assistant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2BC2-DE1B-4856-B22C-3AFB382BA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9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2D3A-BA34-4F8E-A3E8-75FD1F5A89A2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by: Sijali Petro Korojelo- Course Assistant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2BC2-DE1B-4856-B22C-3AFB382BA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2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1DF1-1118-4A28-B7C1-6D8D90562285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by: Sijali Petro Korojelo- Course Assistant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2BC2-DE1B-4856-B22C-3AFB382BA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0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84436-A7F1-4A17-9ECC-97ACB1BBE8C1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Prepared by: Sijali Petro Korojelo- Course Assistant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E2BC2-DE1B-4856-B22C-3AFB382BA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3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00CC"/>
                </a:solidFill>
                <a:latin typeface="Comic Sans MS" pitchFamily="66" charset="0"/>
              </a:rPr>
              <a:t>Project Analysis Course (2011-2012)</a:t>
            </a:r>
            <a:endParaRPr lang="en-US" sz="32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Comic Sans MS" pitchFamily="66" charset="0"/>
              </a:rPr>
              <a:t>Final Project Report Overview</a:t>
            </a:r>
          </a:p>
          <a:p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" name="Picture 2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848" y="1484783"/>
            <a:ext cx="2520280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19100" y="918272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2. Requirement Elicitation &amp; Analysis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6136" y="1626029"/>
            <a:ext cx="7716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Here start with the brief description of what is this section is about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19100" y="918272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2.1 Requirement Gathering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6136" y="1626029"/>
            <a:ext cx="771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Provide explanation of the </a:t>
            </a:r>
            <a:r>
              <a:rPr lang="en-GB" sz="3200" dirty="0" smtClean="0">
                <a:solidFill>
                  <a:srgbClr val="0000CC"/>
                </a:solidFill>
              </a:rPr>
              <a:t>requirement gathering techniques</a:t>
            </a:r>
            <a:r>
              <a:rPr lang="en-GB" sz="3200" dirty="0" smtClean="0"/>
              <a:t> you </a:t>
            </a:r>
            <a:r>
              <a:rPr lang="en-GB" sz="3200" dirty="0" smtClean="0">
                <a:solidFill>
                  <a:srgbClr val="0000CC"/>
                </a:solidFill>
              </a:rPr>
              <a:t>used</a:t>
            </a:r>
            <a:r>
              <a:rPr lang="en-GB" sz="3200" dirty="0" smtClean="0"/>
              <a:t> in your project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For each identified technique, show </a:t>
            </a:r>
            <a:r>
              <a:rPr lang="en-GB" sz="3200" dirty="0" smtClean="0">
                <a:solidFill>
                  <a:srgbClr val="0000CC"/>
                </a:solidFill>
              </a:rPr>
              <a:t>how the technique was used</a:t>
            </a:r>
            <a:endParaRPr lang="en-US" sz="2400" dirty="0">
              <a:solidFill>
                <a:srgbClr val="0000CC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Recall </a:t>
            </a:r>
            <a:r>
              <a:rPr lang="en-GB" sz="3200" dirty="0" smtClean="0">
                <a:solidFill>
                  <a:srgbClr val="0000CC"/>
                </a:solidFill>
              </a:rPr>
              <a:t>report 1 and 2 </a:t>
            </a:r>
            <a:r>
              <a:rPr lang="en-GB" sz="3200" dirty="0" smtClean="0"/>
              <a:t>for the techniques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89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19100" y="918272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2.2 Requirement Analysis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6136" y="1626029"/>
            <a:ext cx="7716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Start this section by providing a description of the requirement analysis technique(s) you followed in your project</a:t>
            </a:r>
          </a:p>
          <a:p>
            <a:pPr marL="1657350" lvl="3" indent="-285750">
              <a:buFont typeface="Wingdings" pitchFamily="2" charset="2"/>
              <a:buChar char="ü"/>
            </a:pPr>
            <a:r>
              <a:rPr lang="en-GB" sz="2400" dirty="0" smtClean="0">
                <a:solidFill>
                  <a:srgbClr val="FF0000"/>
                </a:solidFill>
              </a:rPr>
              <a:t>Note only saying we followed this technique (e.g. OOP, Agile), but what steps you followed in the process.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Recall </a:t>
            </a:r>
            <a:r>
              <a:rPr lang="en-GB" sz="3200" dirty="0" smtClean="0">
                <a:solidFill>
                  <a:srgbClr val="0000CC"/>
                </a:solidFill>
              </a:rPr>
              <a:t>week 1 and 2 reports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Note that the </a:t>
            </a:r>
            <a:r>
              <a:rPr lang="en-GB" sz="3200" dirty="0" smtClean="0">
                <a:solidFill>
                  <a:srgbClr val="0000CC"/>
                </a:solidFill>
              </a:rPr>
              <a:t>explanation should not be few </a:t>
            </a:r>
            <a:r>
              <a:rPr lang="en-GB" sz="3200" dirty="0" smtClean="0">
                <a:solidFill>
                  <a:srgbClr val="0000CC"/>
                </a:solidFill>
              </a:rPr>
              <a:t>sentences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66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19100" y="918272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2.2.1 Functional Requirements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6136" y="1626029"/>
            <a:ext cx="771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Provide the description of all functional requirements of the system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Recall </a:t>
            </a:r>
            <a:r>
              <a:rPr lang="en-GB" sz="3200" dirty="0" smtClean="0">
                <a:solidFill>
                  <a:srgbClr val="0000CC"/>
                </a:solidFill>
              </a:rPr>
              <a:t>week 2 report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They should be </a:t>
            </a:r>
            <a:r>
              <a:rPr lang="en-GB" sz="3200" dirty="0" smtClean="0">
                <a:solidFill>
                  <a:srgbClr val="0000CC"/>
                </a:solidFill>
              </a:rPr>
              <a:t>well organized and structured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29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19100" y="918272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2.2.2 Non Functional Requirements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6136" y="1626029"/>
            <a:ext cx="771686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Provide the description of all the non functional requirements of the system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Recall </a:t>
            </a:r>
            <a:r>
              <a:rPr lang="en-GB" sz="3200" dirty="0" smtClean="0">
                <a:solidFill>
                  <a:srgbClr val="0000CC"/>
                </a:solidFill>
              </a:rPr>
              <a:t>week 2 report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They should also be </a:t>
            </a:r>
            <a:r>
              <a:rPr lang="en-GB" sz="3200" dirty="0" smtClean="0">
                <a:solidFill>
                  <a:srgbClr val="0000CC"/>
                </a:solidFill>
              </a:rPr>
              <a:t>well organized and </a:t>
            </a:r>
            <a:r>
              <a:rPr lang="en-GB" sz="3200" dirty="0" smtClean="0">
                <a:solidFill>
                  <a:srgbClr val="0000CC"/>
                </a:solidFill>
              </a:rPr>
              <a:t>structured</a:t>
            </a:r>
          </a:p>
          <a:p>
            <a:pPr marL="285750" indent="-285750">
              <a:buFont typeface="Wingdings" pitchFamily="2" charset="2"/>
              <a:buChar char="ü"/>
            </a:pPr>
            <a:endParaRPr lang="en-GB" sz="3200" dirty="0">
              <a:solidFill>
                <a:srgbClr val="0000CC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GB" sz="2400" dirty="0">
                <a:solidFill>
                  <a:srgbClr val="0000CC"/>
                </a:solidFill>
              </a:rPr>
              <a:t>Note: requirements might have changed in the process and hence </a:t>
            </a:r>
            <a:r>
              <a:rPr lang="en-GB" sz="2400" dirty="0" smtClean="0">
                <a:solidFill>
                  <a:srgbClr val="0000CC"/>
                </a:solidFill>
              </a:rPr>
              <a:t>next section you </a:t>
            </a:r>
            <a:r>
              <a:rPr lang="en-GB" sz="2400" dirty="0">
                <a:solidFill>
                  <a:srgbClr val="0000CC"/>
                </a:solidFill>
              </a:rPr>
              <a:t>will describe </a:t>
            </a:r>
            <a:r>
              <a:rPr lang="en-GB" sz="2400" dirty="0" smtClean="0">
                <a:solidFill>
                  <a:srgbClr val="0000CC"/>
                </a:solidFill>
              </a:rPr>
              <a:t>the new generated requirements</a:t>
            </a:r>
            <a:endParaRPr lang="en-GB" sz="2400" dirty="0">
              <a:solidFill>
                <a:srgbClr val="0000CC"/>
              </a:solidFill>
            </a:endParaRPr>
          </a:p>
          <a:p>
            <a:endParaRPr lang="en-GB" sz="3200" dirty="0" smtClean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3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19100" y="918272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2.3 Revised Requirement Analysis Results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6136" y="1626029"/>
            <a:ext cx="771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endParaRPr lang="en-GB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In this section provide a </a:t>
            </a:r>
            <a:r>
              <a:rPr lang="en-GB" sz="3200" dirty="0" smtClean="0">
                <a:solidFill>
                  <a:srgbClr val="0000CC"/>
                </a:solidFill>
              </a:rPr>
              <a:t>descriptio</a:t>
            </a:r>
            <a:r>
              <a:rPr lang="en-GB" sz="3200" dirty="0" smtClean="0"/>
              <a:t>n of the </a:t>
            </a:r>
            <a:r>
              <a:rPr lang="en-GB" sz="3200" dirty="0" smtClean="0">
                <a:solidFill>
                  <a:srgbClr val="0000CC"/>
                </a:solidFill>
              </a:rPr>
              <a:t>new modified requirement</a:t>
            </a:r>
            <a:r>
              <a:rPr lang="en-GB" sz="3200" dirty="0" smtClean="0"/>
              <a:t>, generated from the first requirements (after prioritization)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You should </a:t>
            </a:r>
            <a:r>
              <a:rPr lang="en-GB" sz="3200" dirty="0" smtClean="0">
                <a:solidFill>
                  <a:srgbClr val="0000CC"/>
                </a:solidFill>
              </a:rPr>
              <a:t>discuss both revised functional &amp; non functional requirements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These revised requirements are the ones used in system modelling</a:t>
            </a:r>
            <a:endParaRPr lang="en-GB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48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19100" y="918272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2.4 Requirement Validation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6136" y="1626029"/>
            <a:ext cx="771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endParaRPr lang="en-GB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Here discuss the approaches you used in validating your requirements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You should not focus only on which approaches you used, but what processes were involved in each approach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Recall class lecture on validation</a:t>
            </a:r>
            <a:endParaRPr lang="en-GB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48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19100" y="918272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2.5 </a:t>
            </a:r>
            <a:r>
              <a:rPr lang="en-GB" sz="4000" dirty="0" smtClean="0">
                <a:solidFill>
                  <a:srgbClr val="FF0000"/>
                </a:solidFill>
              </a:rPr>
              <a:t>Use Case Modelling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6136" y="1626029"/>
            <a:ext cx="771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Start this section providing </a:t>
            </a:r>
            <a:r>
              <a:rPr lang="en-GB" sz="3200" dirty="0" smtClean="0">
                <a:solidFill>
                  <a:srgbClr val="0000CC"/>
                </a:solidFill>
              </a:rPr>
              <a:t>explanation on </a:t>
            </a:r>
            <a:r>
              <a:rPr lang="en-GB" sz="3200" dirty="0" smtClean="0"/>
              <a:t>the main </a:t>
            </a:r>
            <a:r>
              <a:rPr lang="en-GB" sz="3200" dirty="0" smtClean="0">
                <a:solidFill>
                  <a:srgbClr val="0000CC"/>
                </a:solidFill>
              </a:rPr>
              <a:t>actors of the </a:t>
            </a:r>
            <a:r>
              <a:rPr lang="en-GB" sz="3200" dirty="0" smtClean="0">
                <a:solidFill>
                  <a:srgbClr val="0000CC"/>
                </a:solidFill>
              </a:rPr>
              <a:t>system and their roles</a:t>
            </a:r>
            <a:r>
              <a:rPr lang="en-GB" sz="3200" dirty="0" smtClean="0"/>
              <a:t>, and the </a:t>
            </a:r>
            <a:r>
              <a:rPr lang="en-GB" sz="3200" dirty="0" smtClean="0">
                <a:solidFill>
                  <a:srgbClr val="0000CC"/>
                </a:solidFill>
              </a:rPr>
              <a:t>scenario for the whole use case (in </a:t>
            </a:r>
            <a:r>
              <a:rPr lang="en-GB" sz="3200" dirty="0" smtClean="0">
                <a:solidFill>
                  <a:srgbClr val="FF0000"/>
                </a:solidFill>
              </a:rPr>
              <a:t>section 2.5.1</a:t>
            </a:r>
            <a:r>
              <a:rPr lang="en-GB" sz="3200" dirty="0" smtClean="0">
                <a:solidFill>
                  <a:srgbClr val="0000CC"/>
                </a:solidFill>
              </a:rPr>
              <a:t>)</a:t>
            </a:r>
            <a:endParaRPr lang="en-GB" sz="3200" dirty="0"/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Recall </a:t>
            </a:r>
            <a:r>
              <a:rPr lang="en-GB" sz="3200" dirty="0" smtClean="0">
                <a:solidFill>
                  <a:srgbClr val="0000CC"/>
                </a:solidFill>
              </a:rPr>
              <a:t>week 2 report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8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19100" y="918272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2.5.2  </a:t>
            </a:r>
            <a:r>
              <a:rPr lang="en-GB" sz="4000" dirty="0" smtClean="0">
                <a:solidFill>
                  <a:srgbClr val="FF0000"/>
                </a:solidFill>
              </a:rPr>
              <a:t>Use Case Diagram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6136" y="1626029"/>
            <a:ext cx="771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Provide UCD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2743200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2.5.3  </a:t>
            </a:r>
            <a:r>
              <a:rPr lang="en-GB" sz="4000" dirty="0" smtClean="0">
                <a:solidFill>
                  <a:srgbClr val="FF0000"/>
                </a:solidFill>
              </a:rPr>
              <a:t>Use Case Description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6136" y="3450957"/>
            <a:ext cx="771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Provide descriptions of </a:t>
            </a:r>
            <a:r>
              <a:rPr lang="en-GB" sz="3200" dirty="0" smtClean="0">
                <a:solidFill>
                  <a:srgbClr val="0000CC"/>
                </a:solidFill>
              </a:rPr>
              <a:t>4-5 sample use cases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Description </a:t>
            </a:r>
            <a:r>
              <a:rPr lang="en-GB" sz="3200" dirty="0" smtClean="0">
                <a:solidFill>
                  <a:srgbClr val="0000CC"/>
                </a:solidFill>
              </a:rPr>
              <a:t>should be in </a:t>
            </a:r>
            <a:r>
              <a:rPr lang="en-GB" sz="3200" dirty="0">
                <a:solidFill>
                  <a:srgbClr val="0000CC"/>
                </a:solidFill>
              </a:rPr>
              <a:t>tabular format</a:t>
            </a:r>
            <a:r>
              <a:rPr lang="en-GB" sz="3200" dirty="0" smtClean="0">
                <a:solidFill>
                  <a:srgbClr val="0000CC"/>
                </a:solidFill>
              </a:rPr>
              <a:t> </a:t>
            </a:r>
            <a:r>
              <a:rPr lang="en-GB" sz="3200" dirty="0" smtClean="0"/>
              <a:t>should contain:</a:t>
            </a:r>
          </a:p>
          <a:p>
            <a:pPr marL="1828800" lvl="3" indent="-457200">
              <a:buFont typeface="Wingdings" pitchFamily="2" charset="2"/>
              <a:buChar char="v"/>
            </a:pPr>
            <a:r>
              <a:rPr lang="en-GB" sz="1200" dirty="0" smtClean="0">
                <a:solidFill>
                  <a:srgbClr val="0000CC"/>
                </a:solidFill>
              </a:rPr>
              <a:t>Use case name</a:t>
            </a:r>
          </a:p>
          <a:p>
            <a:pPr marL="1828800" lvl="3" indent="-457200">
              <a:buFont typeface="Wingdings" pitchFamily="2" charset="2"/>
              <a:buChar char="v"/>
            </a:pPr>
            <a:r>
              <a:rPr lang="en-GB" sz="1200" dirty="0" smtClean="0">
                <a:solidFill>
                  <a:srgbClr val="0000CC"/>
                </a:solidFill>
              </a:rPr>
              <a:t>Actors</a:t>
            </a:r>
          </a:p>
          <a:p>
            <a:pPr marL="1828800" lvl="3" indent="-457200">
              <a:buFont typeface="Wingdings" pitchFamily="2" charset="2"/>
              <a:buChar char="v"/>
            </a:pPr>
            <a:r>
              <a:rPr lang="en-GB" sz="1200" dirty="0" smtClean="0">
                <a:solidFill>
                  <a:srgbClr val="0000CC"/>
                </a:solidFill>
              </a:rPr>
              <a:t>Pre conditions</a:t>
            </a:r>
          </a:p>
          <a:p>
            <a:pPr marL="1828800" lvl="3" indent="-457200">
              <a:buFont typeface="Wingdings" pitchFamily="2" charset="2"/>
              <a:buChar char="v"/>
            </a:pPr>
            <a:r>
              <a:rPr lang="en-GB" sz="1200" dirty="0" smtClean="0">
                <a:solidFill>
                  <a:srgbClr val="0000CC"/>
                </a:solidFill>
              </a:rPr>
              <a:t>Post conditions</a:t>
            </a:r>
          </a:p>
          <a:p>
            <a:pPr marL="1828800" lvl="3" indent="-457200">
              <a:buFont typeface="Wingdings" pitchFamily="2" charset="2"/>
              <a:buChar char="v"/>
            </a:pPr>
            <a:r>
              <a:rPr lang="en-GB" sz="1200" dirty="0" smtClean="0">
                <a:solidFill>
                  <a:srgbClr val="0000CC"/>
                </a:solidFill>
              </a:rPr>
              <a:t>Main flow of events</a:t>
            </a:r>
          </a:p>
          <a:p>
            <a:pPr marL="1828800" lvl="3" indent="-457200">
              <a:buFont typeface="Wingdings" pitchFamily="2" charset="2"/>
              <a:buChar char="v"/>
            </a:pPr>
            <a:r>
              <a:rPr lang="en-GB" sz="1200" dirty="0" smtClean="0">
                <a:solidFill>
                  <a:srgbClr val="0000CC"/>
                </a:solidFill>
              </a:rPr>
              <a:t>Alternative flow of events</a:t>
            </a:r>
          </a:p>
        </p:txBody>
      </p:sp>
    </p:spTree>
    <p:extLst>
      <p:ext uri="{BB962C8B-B14F-4D97-AF65-F5344CB8AC3E}">
        <p14:creationId xmlns:p14="http://schemas.microsoft.com/office/powerpoint/2010/main" val="298311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19100" y="762000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3</a:t>
            </a:r>
            <a:r>
              <a:rPr lang="en-GB" sz="4000" dirty="0" smtClean="0">
                <a:solidFill>
                  <a:srgbClr val="FF0000"/>
                </a:solidFill>
              </a:rPr>
              <a:t>.  </a:t>
            </a:r>
            <a:r>
              <a:rPr lang="en-GB" sz="4000" dirty="0" smtClean="0">
                <a:solidFill>
                  <a:srgbClr val="FF0000"/>
                </a:solidFill>
              </a:rPr>
              <a:t>Information System Design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5240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Provide a </a:t>
            </a:r>
            <a:r>
              <a:rPr lang="en-GB" sz="3200" dirty="0" smtClean="0">
                <a:solidFill>
                  <a:srgbClr val="0000CC"/>
                </a:solidFill>
              </a:rPr>
              <a:t>short description of the aim of this section</a:t>
            </a:r>
            <a:r>
              <a:rPr lang="en-GB" sz="3200" dirty="0" smtClean="0"/>
              <a:t> which is, </a:t>
            </a:r>
            <a:r>
              <a:rPr lang="en-GB" sz="3200" dirty="0" smtClean="0">
                <a:solidFill>
                  <a:srgbClr val="0000CC"/>
                </a:solidFill>
              </a:rPr>
              <a:t>designing class and interaction diagram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19100" y="3535740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3</a:t>
            </a:r>
            <a:r>
              <a:rPr lang="en-GB" sz="4000" dirty="0" smtClean="0">
                <a:solidFill>
                  <a:srgbClr val="FF0000"/>
                </a:solidFill>
              </a:rPr>
              <a:t>.1  </a:t>
            </a:r>
            <a:r>
              <a:rPr lang="en-GB" sz="4000" dirty="0" smtClean="0">
                <a:solidFill>
                  <a:srgbClr val="FF0000"/>
                </a:solidFill>
              </a:rPr>
              <a:t>Classes &amp; Class Diagram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4297740"/>
            <a:ext cx="792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Start by </a:t>
            </a:r>
            <a:r>
              <a:rPr lang="en-GB" sz="3200" dirty="0" smtClean="0">
                <a:solidFill>
                  <a:srgbClr val="0000CC"/>
                </a:solidFill>
              </a:rPr>
              <a:t>identifying the classes and attributes</a:t>
            </a:r>
            <a:r>
              <a:rPr lang="en-GB" sz="3200" dirty="0" smtClean="0"/>
              <a:t> (</a:t>
            </a:r>
            <a:r>
              <a:rPr lang="en-GB" sz="3200" dirty="0" smtClean="0">
                <a:solidFill>
                  <a:srgbClr val="0000CC"/>
                </a:solidFill>
              </a:rPr>
              <a:t>can be in tabular format</a:t>
            </a:r>
            <a:r>
              <a:rPr lang="en-GB" sz="3200" dirty="0" smtClean="0"/>
              <a:t>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Then </a:t>
            </a:r>
            <a:r>
              <a:rPr lang="en-GB" sz="3200" dirty="0" smtClean="0">
                <a:solidFill>
                  <a:srgbClr val="0000CC"/>
                </a:solidFill>
              </a:rPr>
              <a:t>provide</a:t>
            </a:r>
            <a:r>
              <a:rPr lang="en-GB" sz="3200" dirty="0" smtClean="0"/>
              <a:t> the </a:t>
            </a:r>
            <a:r>
              <a:rPr lang="en-GB" sz="3200" dirty="0" smtClean="0">
                <a:solidFill>
                  <a:srgbClr val="0000CC"/>
                </a:solidFill>
              </a:rPr>
              <a:t>class diagram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Recall week 3 report</a:t>
            </a:r>
          </a:p>
        </p:txBody>
      </p:sp>
    </p:spTree>
    <p:extLst>
      <p:ext uri="{BB962C8B-B14F-4D97-AF65-F5344CB8AC3E}">
        <p14:creationId xmlns:p14="http://schemas.microsoft.com/office/powerpoint/2010/main" val="369631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2400" y="685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00CC"/>
                </a:solidFill>
                <a:latin typeface="Comic Sans MS" pitchFamily="66" charset="0"/>
              </a:rPr>
              <a:t>Report Content</a:t>
            </a:r>
            <a:endParaRPr lang="en-US" sz="32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3"/>
          <a:srcRect l="26808" t="18675" r="40676" b="22490"/>
          <a:stretch/>
        </p:blipFill>
        <p:spPr bwMode="auto">
          <a:xfrm>
            <a:off x="1981200" y="1158766"/>
            <a:ext cx="4140631" cy="533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0956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19100" y="914400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3</a:t>
            </a:r>
            <a:r>
              <a:rPr lang="en-GB" sz="4000" dirty="0" smtClean="0">
                <a:solidFill>
                  <a:srgbClr val="FF0000"/>
                </a:solidFill>
              </a:rPr>
              <a:t>.2  </a:t>
            </a:r>
            <a:r>
              <a:rPr lang="en-GB" sz="4000" dirty="0" smtClean="0">
                <a:solidFill>
                  <a:srgbClr val="FF0000"/>
                </a:solidFill>
              </a:rPr>
              <a:t>System Interaction Diagrams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6764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Start by a </a:t>
            </a:r>
            <a:r>
              <a:rPr lang="en-GB" sz="3200" dirty="0" smtClean="0">
                <a:solidFill>
                  <a:srgbClr val="0000CC"/>
                </a:solidFill>
              </a:rPr>
              <a:t>short introduction </a:t>
            </a:r>
            <a:r>
              <a:rPr lang="en-GB" sz="3200" dirty="0" smtClean="0"/>
              <a:t>on what this section is about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Provide the full </a:t>
            </a:r>
            <a:r>
              <a:rPr lang="en-GB" sz="3200" dirty="0" smtClean="0">
                <a:solidFill>
                  <a:srgbClr val="0000CC"/>
                </a:solidFill>
              </a:rPr>
              <a:t>description</a:t>
            </a:r>
            <a:r>
              <a:rPr lang="en-GB" sz="3200" dirty="0" smtClean="0"/>
              <a:t> of the </a:t>
            </a:r>
            <a:r>
              <a:rPr lang="en-GB" sz="3200" dirty="0" smtClean="0">
                <a:solidFill>
                  <a:srgbClr val="0000CC"/>
                </a:solidFill>
              </a:rPr>
              <a:t>sequence(s) diagram + the sketch(s)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Provide </a:t>
            </a:r>
            <a:r>
              <a:rPr lang="en-GB" sz="3200" dirty="0" smtClean="0">
                <a:solidFill>
                  <a:srgbClr val="0000CC"/>
                </a:solidFill>
              </a:rPr>
              <a:t>description</a:t>
            </a:r>
            <a:r>
              <a:rPr lang="en-GB" sz="3200" dirty="0" smtClean="0"/>
              <a:t> of </a:t>
            </a:r>
            <a:r>
              <a:rPr lang="en-GB" sz="3200" dirty="0" smtClean="0">
                <a:solidFill>
                  <a:srgbClr val="0000CC"/>
                </a:solidFill>
              </a:rPr>
              <a:t>activity diagram(s) / state diagram(s) + the sketch(s)</a:t>
            </a:r>
          </a:p>
        </p:txBody>
      </p:sp>
    </p:spTree>
    <p:extLst>
      <p:ext uri="{BB962C8B-B14F-4D97-AF65-F5344CB8AC3E}">
        <p14:creationId xmlns:p14="http://schemas.microsoft.com/office/powerpoint/2010/main" val="301169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19100" y="914400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4</a:t>
            </a:r>
            <a:r>
              <a:rPr lang="en-GB" sz="4000" dirty="0" smtClean="0">
                <a:solidFill>
                  <a:srgbClr val="FF0000"/>
                </a:solidFill>
              </a:rPr>
              <a:t>. </a:t>
            </a:r>
            <a:r>
              <a:rPr lang="en-GB" sz="4000" dirty="0" smtClean="0">
                <a:solidFill>
                  <a:srgbClr val="FF0000"/>
                </a:solidFill>
              </a:rPr>
              <a:t>Conclusion &amp; Future work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6764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Conclude your work by </a:t>
            </a:r>
            <a:r>
              <a:rPr lang="en-GB" sz="3200" dirty="0" smtClean="0">
                <a:solidFill>
                  <a:srgbClr val="0000CC"/>
                </a:solidFill>
              </a:rPr>
              <a:t>summarizing what you did in the project, what lessons you learned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Provide a </a:t>
            </a:r>
            <a:r>
              <a:rPr lang="en-GB" sz="3200" dirty="0" smtClean="0">
                <a:solidFill>
                  <a:srgbClr val="0000CC"/>
                </a:solidFill>
              </a:rPr>
              <a:t>short description of  the future remaining work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1500" y="4379655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>
                <a:solidFill>
                  <a:srgbClr val="FF0000"/>
                </a:solidFill>
              </a:rPr>
              <a:t>5</a:t>
            </a:r>
            <a:r>
              <a:rPr lang="en-GB" sz="4000" dirty="0" smtClean="0">
                <a:solidFill>
                  <a:srgbClr val="FF0000"/>
                </a:solidFill>
              </a:rPr>
              <a:t>. </a:t>
            </a:r>
            <a:r>
              <a:rPr lang="en-GB" sz="4000" dirty="0" smtClean="0">
                <a:solidFill>
                  <a:srgbClr val="FF0000"/>
                </a:solidFill>
              </a:rPr>
              <a:t>References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5141655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Provide a list of references you used in your work</a:t>
            </a:r>
          </a:p>
        </p:txBody>
      </p:sp>
    </p:spTree>
    <p:extLst>
      <p:ext uri="{BB962C8B-B14F-4D97-AF65-F5344CB8AC3E}">
        <p14:creationId xmlns:p14="http://schemas.microsoft.com/office/powerpoint/2010/main" val="42274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19100" y="914400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Report Length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676400"/>
            <a:ext cx="7924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Should be </a:t>
            </a:r>
            <a:r>
              <a:rPr lang="en-GB" sz="3200" dirty="0" smtClean="0">
                <a:solidFill>
                  <a:srgbClr val="0000CC"/>
                </a:solidFill>
              </a:rPr>
              <a:t>15-25 Pages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Use </a:t>
            </a:r>
            <a:r>
              <a:rPr lang="en-GB" sz="3200" dirty="0" smtClean="0">
                <a:solidFill>
                  <a:srgbClr val="0000CC"/>
                </a:solidFill>
              </a:rPr>
              <a:t>Arial / Times new roman </a:t>
            </a:r>
            <a:r>
              <a:rPr lang="en-GB" sz="3200" dirty="0" smtClean="0"/>
              <a:t>fonts (</a:t>
            </a:r>
            <a:r>
              <a:rPr lang="en-GB" sz="3200" dirty="0" smtClean="0">
                <a:solidFill>
                  <a:srgbClr val="0000CC"/>
                </a:solidFill>
              </a:rPr>
              <a:t>size 12</a:t>
            </a:r>
            <a:r>
              <a:rPr lang="en-GB" sz="3200" dirty="0" smtClean="0"/>
              <a:t>). Use </a:t>
            </a:r>
            <a:r>
              <a:rPr lang="en-GB" sz="3200" dirty="0" smtClean="0">
                <a:solidFill>
                  <a:srgbClr val="0000CC"/>
                </a:solidFill>
              </a:rPr>
              <a:t>justification property </a:t>
            </a:r>
            <a:r>
              <a:rPr lang="en-GB" sz="3200" dirty="0" smtClean="0"/>
              <a:t>in the text. Spacing between text should be 1.15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Generate </a:t>
            </a:r>
            <a:r>
              <a:rPr lang="en-GB" sz="3200" dirty="0" smtClean="0">
                <a:solidFill>
                  <a:srgbClr val="0000CC"/>
                </a:solidFill>
              </a:rPr>
              <a:t>auto- table of content </a:t>
            </a:r>
            <a:r>
              <a:rPr lang="en-GB" sz="3200" dirty="0" smtClean="0"/>
              <a:t>(define </a:t>
            </a:r>
            <a:r>
              <a:rPr lang="en-GB" sz="3200" dirty="0" smtClean="0">
                <a:solidFill>
                  <a:srgbClr val="0000CC"/>
                </a:solidFill>
              </a:rPr>
              <a:t>headings &amp; subheading</a:t>
            </a:r>
            <a:r>
              <a:rPr lang="en-GB" sz="3200" dirty="0" smtClean="0"/>
              <a:t>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>
                <a:solidFill>
                  <a:srgbClr val="0000CC"/>
                </a:solidFill>
              </a:rPr>
              <a:t>Main sections </a:t>
            </a:r>
            <a:r>
              <a:rPr lang="en-GB" sz="3200" dirty="0" smtClean="0"/>
              <a:t>should </a:t>
            </a:r>
            <a:r>
              <a:rPr lang="en-GB" sz="3200" dirty="0" smtClean="0">
                <a:solidFill>
                  <a:srgbClr val="0000CC"/>
                </a:solidFill>
              </a:rPr>
              <a:t>start in a new page </a:t>
            </a:r>
            <a:r>
              <a:rPr lang="en-GB" sz="3200" dirty="0" smtClean="0"/>
              <a:t>(i.e. sections 1, 2, 3, 4, 5, …..)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>
                <a:solidFill>
                  <a:srgbClr val="0000CC"/>
                </a:solidFill>
              </a:rPr>
              <a:t>Sub sections </a:t>
            </a:r>
            <a:r>
              <a:rPr lang="en-GB" sz="3200" dirty="0" smtClean="0"/>
              <a:t>should </a:t>
            </a:r>
            <a:r>
              <a:rPr lang="en-GB" sz="3200" dirty="0" smtClean="0">
                <a:solidFill>
                  <a:srgbClr val="0000CC"/>
                </a:solidFill>
              </a:rPr>
              <a:t>not start in new pages </a:t>
            </a:r>
            <a:r>
              <a:rPr lang="en-GB" sz="3200" dirty="0" smtClean="0"/>
              <a:t>(i.e. 1.1, ..3.1, ….)</a:t>
            </a:r>
          </a:p>
        </p:txBody>
      </p:sp>
    </p:spTree>
    <p:extLst>
      <p:ext uri="{BB962C8B-B14F-4D97-AF65-F5344CB8AC3E}">
        <p14:creationId xmlns:p14="http://schemas.microsoft.com/office/powerpoint/2010/main" val="9997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483768" y="3212976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600" dirty="0" smtClean="0">
                <a:solidFill>
                  <a:srgbClr val="C00000"/>
                </a:solidFill>
                <a:latin typeface="Comic Sans MS" pitchFamily="66" charset="0"/>
              </a:rPr>
              <a:t>Any Questions?</a:t>
            </a:r>
          </a:p>
          <a:p>
            <a:pPr algn="ctr"/>
            <a:endParaRPr lang="en-US" sz="36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63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2400" y="609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00CC"/>
                </a:solidFill>
                <a:latin typeface="Comic Sans MS" pitchFamily="66" charset="0"/>
              </a:rPr>
              <a:t>Project Report Cover</a:t>
            </a:r>
            <a:endParaRPr lang="en-US" sz="36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l="6822" t="14413" r="51247" b="5942"/>
          <a:stretch/>
        </p:blipFill>
        <p:spPr bwMode="auto">
          <a:xfrm>
            <a:off x="2590800" y="1255931"/>
            <a:ext cx="4114800" cy="53404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2400" y="609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00CC"/>
                </a:solidFill>
                <a:latin typeface="Comic Sans MS" pitchFamily="66" charset="0"/>
              </a:rPr>
              <a:t>Table of Content Page </a:t>
            </a:r>
            <a:r>
              <a:rPr lang="en-GB" dirty="0" smtClean="0">
                <a:solidFill>
                  <a:srgbClr val="0000CC"/>
                </a:solidFill>
                <a:latin typeface="Comic Sans MS" pitchFamily="66" charset="0"/>
              </a:rPr>
              <a:t>(structure)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3"/>
          <a:srcRect l="26808" t="18675" r="28313" b="22490"/>
          <a:stretch/>
        </p:blipFill>
        <p:spPr bwMode="auto">
          <a:xfrm>
            <a:off x="1447800" y="1143000"/>
            <a:ext cx="6019800" cy="533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236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77864" y="914400"/>
            <a:ext cx="8229600" cy="76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1. Introduction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905000"/>
            <a:ext cx="8001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Start with the discussion of </a:t>
            </a:r>
            <a:r>
              <a:rPr lang="en-GB" sz="3200" dirty="0"/>
              <a:t>the </a:t>
            </a:r>
            <a:r>
              <a:rPr lang="en-GB" sz="3200" dirty="0" smtClean="0"/>
              <a:t>general area you are working on</a:t>
            </a:r>
          </a:p>
          <a:p>
            <a:pPr lvl="3"/>
            <a:r>
              <a:rPr lang="en-GB" sz="2400" dirty="0" smtClean="0">
                <a:solidFill>
                  <a:srgbClr val="00B050"/>
                </a:solidFill>
              </a:rPr>
              <a:t>i.e. inventory management, business dashboard, reservation systems, etc.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General overview of what is the area about?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Recall report 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19100" y="838200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1.1 Project Description</a:t>
            </a:r>
            <a:endParaRPr lang="en-GB" sz="4000" dirty="0" smtClean="0">
              <a:solidFill>
                <a:schemeClr val="tx1"/>
              </a:solidFill>
            </a:endParaRPr>
          </a:p>
          <a:p>
            <a:pPr algn="l"/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524001"/>
            <a:ext cx="771686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Detailed description of your specific project</a:t>
            </a:r>
            <a:endParaRPr lang="en-GB" sz="3200" dirty="0"/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Recall </a:t>
            </a:r>
            <a:r>
              <a:rPr lang="en-GB" sz="3200" dirty="0" smtClean="0">
                <a:solidFill>
                  <a:srgbClr val="0000CC"/>
                </a:solidFill>
              </a:rPr>
              <a:t>first week report on project description</a:t>
            </a:r>
            <a:r>
              <a:rPr lang="en-GB" sz="3200" dirty="0" smtClean="0"/>
              <a:t>, and the </a:t>
            </a:r>
            <a:r>
              <a:rPr lang="en-GB" sz="3200" dirty="0" smtClean="0">
                <a:solidFill>
                  <a:srgbClr val="0000CC"/>
                </a:solidFill>
              </a:rPr>
              <a:t>scenario of the third week report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Extract from the two a good project description</a:t>
            </a:r>
          </a:p>
          <a:p>
            <a:pPr marL="285750" indent="-285750">
              <a:buFont typeface="Wingdings" pitchFamily="2" charset="2"/>
              <a:buChar char="ü"/>
            </a:pPr>
            <a:endParaRPr lang="en-GB" sz="3200" dirty="0" smtClean="0"/>
          </a:p>
          <a:p>
            <a:pPr lvl="2"/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14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19100" y="918272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1.2 Project Goal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6136" y="1626029"/>
            <a:ext cx="77168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Detailed description of the goal of your project.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Recall </a:t>
            </a:r>
            <a:r>
              <a:rPr lang="en-GB" sz="3200" dirty="0" smtClean="0">
                <a:solidFill>
                  <a:srgbClr val="0000CC"/>
                </a:solidFill>
              </a:rPr>
              <a:t>first week report</a:t>
            </a:r>
            <a:r>
              <a:rPr lang="en-GB" sz="3200" dirty="0" smtClean="0"/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The </a:t>
            </a:r>
            <a:r>
              <a:rPr lang="en-GB" sz="3200" dirty="0" smtClean="0">
                <a:solidFill>
                  <a:srgbClr val="0000CC"/>
                </a:solidFill>
              </a:rPr>
              <a:t>goal should </a:t>
            </a:r>
            <a:r>
              <a:rPr lang="en-GB" sz="3200" dirty="0" smtClean="0"/>
              <a:t>be </a:t>
            </a:r>
            <a:r>
              <a:rPr lang="en-GB" sz="3200" dirty="0" smtClean="0">
                <a:solidFill>
                  <a:srgbClr val="0000CC"/>
                </a:solidFill>
              </a:rPr>
              <a:t>precisely stated</a:t>
            </a:r>
            <a:r>
              <a:rPr lang="en-GB" sz="3200" dirty="0" smtClean="0"/>
              <a:t>…</a:t>
            </a:r>
          </a:p>
          <a:p>
            <a:r>
              <a:rPr lang="en-GB" sz="3200" dirty="0"/>
              <a:t>	</a:t>
            </a:r>
            <a:r>
              <a:rPr lang="en-GB" sz="2000" b="1" dirty="0" smtClean="0"/>
              <a:t>e.g. </a:t>
            </a:r>
            <a:r>
              <a:rPr lang="en-GB" sz="2000" i="1" dirty="0" smtClean="0"/>
              <a:t>The project aims at developing 	a dynamic web 	based 	system that will 	keep track of customer information 	and sales………</a:t>
            </a:r>
          </a:p>
          <a:p>
            <a:r>
              <a:rPr lang="en-GB" sz="2000" i="1" dirty="0"/>
              <a:t>	</a:t>
            </a:r>
            <a:r>
              <a:rPr lang="en-GB" sz="2000" i="1" dirty="0" smtClean="0"/>
              <a:t>………………</a:t>
            </a:r>
            <a:endParaRPr lang="en-GB" i="1" dirty="0" smtClean="0"/>
          </a:p>
          <a:p>
            <a:endParaRPr lang="en-GB" sz="3200" dirty="0" smtClean="0"/>
          </a:p>
          <a:p>
            <a:pPr marL="285750" indent="-285750">
              <a:buFont typeface="Wingdings" pitchFamily="2" charset="2"/>
              <a:buChar char="ü"/>
            </a:pPr>
            <a:endParaRPr lang="en-GB" sz="3200" dirty="0" smtClean="0"/>
          </a:p>
          <a:p>
            <a:pPr lvl="2"/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19100" y="918272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1.3 Project Scope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6136" y="1626029"/>
            <a:ext cx="77168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The projects you are doing are very extensive generally, here provide explanation of the scope of your project</a:t>
            </a:r>
          </a:p>
          <a:p>
            <a:pPr marL="1371600" lvl="2" indent="-457200"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FF0000"/>
                </a:solidFill>
              </a:rPr>
              <a:t>what exactly will you be able to cover in the project and what will you not cover</a:t>
            </a:r>
          </a:p>
          <a:p>
            <a:pPr marL="1371600" lvl="2" indent="-457200">
              <a:buFont typeface="Courier New" pitchFamily="49" charset="0"/>
              <a:buChar char="o"/>
            </a:pPr>
            <a:r>
              <a:rPr lang="en-GB" sz="2400" dirty="0" smtClean="0">
                <a:solidFill>
                  <a:srgbClr val="FF0000"/>
                </a:solidFill>
              </a:rPr>
              <a:t>Scope may also include which steps of system development will you cover and what will you not cover ( i.e. requirement, specification and modelling, but not implementation)</a:t>
            </a:r>
          </a:p>
          <a:p>
            <a:pPr marL="1371600" lvl="2" indent="-457200">
              <a:buFont typeface="Courier New" pitchFamily="49" charset="0"/>
              <a:buChar char="o"/>
            </a:pPr>
            <a:endParaRPr lang="en-GB" sz="2400" dirty="0" smtClean="0">
              <a:solidFill>
                <a:srgbClr val="FF0000"/>
              </a:solidFill>
            </a:endParaRPr>
          </a:p>
          <a:p>
            <a:endParaRPr lang="en-GB" sz="3200" dirty="0" smtClean="0"/>
          </a:p>
          <a:p>
            <a:pPr lvl="2"/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16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76600" y="6596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>
                    <a:lumMod val="75000"/>
                  </a:schemeClr>
                </a:solidFill>
              </a:rPr>
              <a:t>Prepared by: Sijali Petro Korojelo (Course Assistant)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19100" y="918272"/>
            <a:ext cx="8229600" cy="68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q"/>
            </a:pPr>
            <a:r>
              <a:rPr lang="en-GB" sz="4000" dirty="0" smtClean="0">
                <a:solidFill>
                  <a:srgbClr val="FF0000"/>
                </a:solidFill>
              </a:rPr>
              <a:t>1.4 Intended Users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6136" y="1626029"/>
            <a:ext cx="771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Provide descriptions of the users of the system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Recall </a:t>
            </a:r>
            <a:r>
              <a:rPr lang="en-GB" sz="3200" dirty="0" smtClean="0">
                <a:solidFill>
                  <a:srgbClr val="0000CC"/>
                </a:solidFill>
              </a:rPr>
              <a:t>week 1 and 2 reports </a:t>
            </a:r>
            <a:r>
              <a:rPr lang="en-GB" sz="3200" dirty="0" smtClean="0"/>
              <a:t>, to extract user information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3200" dirty="0" smtClean="0"/>
              <a:t>Do </a:t>
            </a:r>
            <a:r>
              <a:rPr lang="en-GB" sz="3200" dirty="0" smtClean="0">
                <a:solidFill>
                  <a:srgbClr val="0000CC"/>
                </a:solidFill>
              </a:rPr>
              <a:t>not</a:t>
            </a:r>
            <a:r>
              <a:rPr lang="en-GB" sz="3200" dirty="0" smtClean="0"/>
              <a:t> go </a:t>
            </a:r>
            <a:r>
              <a:rPr lang="en-GB" sz="3200" dirty="0" smtClean="0">
                <a:solidFill>
                  <a:srgbClr val="0000CC"/>
                </a:solidFill>
              </a:rPr>
              <a:t>into details </a:t>
            </a:r>
            <a:r>
              <a:rPr lang="en-GB" sz="3200" dirty="0" smtClean="0"/>
              <a:t>on what each user will do, just provide a brief explanation of the users roles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3265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Project Analysis Course (2011-2012)                                      	             Final Report Overview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1428</Words>
  <Application>Microsoft Office PowerPoint</Application>
  <PresentationFormat>On-screen Show (4:3)</PresentationFormat>
  <Paragraphs>204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Project Analysis Course (2011-2012)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Universiteit van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E-Purchasing</dc:title>
  <dc:creator>Korojelo, Sijali</dc:creator>
  <cp:lastModifiedBy>Korojelo, Sijali</cp:lastModifiedBy>
  <cp:revision>96</cp:revision>
  <dcterms:created xsi:type="dcterms:W3CDTF">2012-05-09T14:07:14Z</dcterms:created>
  <dcterms:modified xsi:type="dcterms:W3CDTF">2012-06-26T12:01:12Z</dcterms:modified>
</cp:coreProperties>
</file>